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9" r:id="rId14"/>
    <p:sldId id="270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3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99DB1C-1E9D-4866-8FB7-00A329DDA300}" v="597" dt="2025-07-01T02:57:10.382"/>
    <p1510:client id="{96ADB7E8-98ED-4100-865C-E4614D98BAEC}" v="96" dt="2025-07-01T03:02:44.975"/>
    <p1510:client id="{AD753A1F-B4F7-4E5B-9611-34AE75FB3860}" v="25" dt="2025-06-30T08:35:34.667"/>
    <p1510:client id="{E4C4F109-8A32-4F20-A0FE-837F4F233398}" v="693" dt="2025-07-01T01:16:04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750" y="72"/>
      </p:cViewPr>
      <p:guideLst>
        <p:guide orient="horz" pos="3237"/>
        <p:guide pos="57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D8BD707-D9CF-40AE-B4C6-C98DA3205C09}" type="datetime1">
              <a:rPr lang="en-US"/>
              <a:pPr lvl="0">
                <a:defRPr lang="ko-KR" altLang="en-US"/>
              </a:pPr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6F15528-21DE-4FAA-801E-634DDDAF4B2B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3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72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1.png"/><Relationship Id="rId7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81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image" Target="../media/image72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5" Type="http://schemas.openxmlformats.org/officeDocument/2006/relationships/image" Target="../media/image111.png"/><Relationship Id="rId10" Type="http://schemas.openxmlformats.org/officeDocument/2006/relationships/image" Target="../media/image95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81.png"/><Relationship Id="rId7" Type="http://schemas.openxmlformats.org/officeDocument/2006/relationships/image" Target="../media/image1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9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95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blog.bytebytego.com/p/ep-40-git-workflow?utm_source=publication-search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61.png"/><Relationship Id="rId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26.png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3.png"/><Relationship Id="rId7" Type="http://schemas.openxmlformats.org/officeDocument/2006/relationships/image" Target="../media/image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2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800600"/>
            <a:ext cx="58166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279900"/>
            <a:ext cx="1397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0" y="5880100"/>
            <a:ext cx="3149600" cy="39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0" y="5880100"/>
            <a:ext cx="2806700" cy="39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60600" y="4800600"/>
            <a:ext cx="58166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700" y="4279900"/>
            <a:ext cx="139700" cy="1041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1800" y="381000"/>
            <a:ext cx="1016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Noto Sans CJK KR Light"/>
              </a:rPr>
              <a:t>2025.07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4560" y="9372600"/>
            <a:ext cx="365894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김희상</a:t>
            </a:r>
          </a:p>
          <a:p>
            <a:pPr lvl="0" algn="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김성진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Thin"/>
              </a:rPr>
              <a:t>정종일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 err="1">
                <a:solidFill>
                  <a:srgbClr val="000000"/>
                </a:solidFill>
                <a:ea typeface="Noto Sans CJK KR Thin"/>
              </a:rPr>
              <a:t>박윤재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Thin"/>
              </a:rPr>
              <a:t> </a:t>
            </a:r>
            <a:r>
              <a:rPr lang="ko-KR" sz="1800" b="0" i="0" u="none" strike="noStrike" err="1">
                <a:solidFill>
                  <a:srgbClr val="000000"/>
                </a:solidFill>
                <a:ea typeface="Noto Sans CJK KR Thin"/>
              </a:rPr>
              <a:t>조형진</a:t>
            </a:r>
            <a:endParaRPr lang="ko-KR" sz="1800" b="0" i="0" u="none" strike="noStrike">
              <a:solidFill>
                <a:srgbClr val="000000"/>
              </a:solidFill>
              <a:ea typeface="Noto Sans CJK KR Thin"/>
            </a:endParaRP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838200" y="8432800"/>
            <a:ext cx="2552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595959"/>
                </a:solidFill>
                <a:latin typeface="THELuxGoM"/>
              </a:rPr>
              <a:t>miricanvas.com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65400" y="2971800"/>
            <a:ext cx="13157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누구나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요청하고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누구나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도와주는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생활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퀘스트</a:t>
            </a:r>
            <a:r>
              <a:rPr lang="en-US" sz="2500" b="0" i="0" u="none" strike="noStrike" spc="700">
                <a:solidFill>
                  <a:srgbClr val="000000"/>
                </a:solidFill>
                <a:latin typeface="THELuxGoR"/>
              </a:rPr>
              <a:t> </a:t>
            </a:r>
            <a:r>
              <a:rPr lang="ko-KR" sz="2500" b="0" i="0" u="none" strike="noStrike" spc="700">
                <a:solidFill>
                  <a:srgbClr val="000000"/>
                </a:solidFill>
                <a:ea typeface="THELuxGoR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36900" y="3594100"/>
            <a:ext cx="11963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1" spc="-300" dirty="0">
                <a:solidFill>
                  <a:srgbClr val="000000"/>
                </a:solidFill>
                <a:latin typeface="THELuxGoB"/>
              </a:rPr>
              <a:t>QLY</a:t>
            </a:r>
            <a:endParaRPr lang="en-US" sz="12000" b="1" i="0" u="none" strike="noStrike" spc="-300" dirty="0">
              <a:solidFill>
                <a:srgbClr val="000000"/>
              </a:solidFill>
              <a:latin typeface="THELuxGoB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88100" y="5867400"/>
            <a:ext cx="2882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FFFFFF"/>
                </a:solidFill>
                <a:latin typeface="THELuxGoM"/>
              </a:rPr>
              <a:t>1</a:t>
            </a:r>
            <a:r>
              <a:rPr lang="ko-KR" sz="2300" b="0" i="0" u="none" strike="noStrike" spc="-100">
                <a:solidFill>
                  <a:srgbClr val="FFFFFF"/>
                </a:solidFill>
                <a:ea typeface="THELuxGoM"/>
              </a:rPr>
              <a:t>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5892800"/>
            <a:ext cx="2336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반응형</a:t>
            </a:r>
            <a:r>
              <a:rPr lang="en-US" sz="20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웹</a:t>
            </a:r>
            <a:r>
              <a:rPr lang="en-US" sz="2000" b="0" i="0" u="none" strike="noStrike" spc="-100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2000" b="0" i="0" u="none" strike="noStrike" spc="-100">
                <a:solidFill>
                  <a:srgbClr val="595959"/>
                </a:solidFill>
                <a:ea typeface="THELuxGoM"/>
              </a:rPr>
              <a:t>프로젝트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E211F-2F09-3DE5-2F6A-7FB5E33E0DAA}"/>
              </a:ext>
            </a:extLst>
          </p:cNvPr>
          <p:cNvSpPr txBox="1"/>
          <p:nvPr/>
        </p:nvSpPr>
        <p:spPr>
          <a:xfrm>
            <a:off x="10811025" y="738382"/>
            <a:ext cx="70350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15240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시스템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구성도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다이어그램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0700" y="266700"/>
            <a:ext cx="7569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03.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시스템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520700" y="787400"/>
            <a:ext cx="63500" cy="71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6985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시스템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구조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흐름도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0" y="7858596"/>
            <a:ext cx="266700" cy="26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3048000"/>
            <a:ext cx="3937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3048000"/>
            <a:ext cx="3937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4622800"/>
            <a:ext cx="3937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0" y="4622800"/>
            <a:ext cx="393700" cy="6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622800"/>
            <a:ext cx="393700" cy="63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3830300" y="5753100"/>
            <a:ext cx="393700" cy="63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896600" y="5753100"/>
            <a:ext cx="3810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7950200" y="5753100"/>
            <a:ext cx="381000" cy="63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7264400"/>
            <a:ext cx="393700" cy="63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7264400"/>
            <a:ext cx="3937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125700" y="5016500"/>
            <a:ext cx="7366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3800" y="4660900"/>
            <a:ext cx="3175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3048000"/>
            <a:ext cx="3937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4648200"/>
            <a:ext cx="393700" cy="63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7302500"/>
            <a:ext cx="393700" cy="6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22300" y="3860800"/>
            <a:ext cx="17094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>
            <a:alphaModFix amt="88000"/>
          </a:blip>
          <a:stretch>
            <a:fillRect/>
          </a:stretch>
        </p:blipFill>
        <p:spPr>
          <a:xfrm rot="10800000">
            <a:off x="622300" y="6578600"/>
            <a:ext cx="17094200" cy="12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471400" y="7807796"/>
            <a:ext cx="175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sz="2000" b="0" i="0" u="none" strike="noStrike">
                <a:solidFill>
                  <a:srgbClr val="549A9D"/>
                </a:solidFill>
                <a:ea typeface="Pretendard Bold"/>
              </a:rPr>
              <a:t>시스템</a:t>
            </a:r>
            <a:r>
              <a:rPr lang="en-US" sz="2000" b="0" i="0" u="none" strike="noStrike">
                <a:solidFill>
                  <a:srgbClr val="549A9D"/>
                </a:solidFill>
                <a:latin typeface="Pretendard Bold"/>
              </a:rPr>
              <a:t> </a:t>
            </a:r>
            <a:r>
              <a:rPr lang="ko-KR" sz="2000" b="0" i="0" u="none" strike="noStrike">
                <a:solidFill>
                  <a:srgbClr val="549A9D"/>
                </a:solidFill>
                <a:ea typeface="Pretendard Bold"/>
              </a:rPr>
              <a:t>흐름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15800" y="8445500"/>
            <a:ext cx="5956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1.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의뢰자가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API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DB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2.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해결사가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API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서버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DB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연동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시점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확인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API →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4.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API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지급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요청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4305300"/>
            <a:ext cx="2768600" cy="736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6300" y="44323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해결사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(Pro)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4305300"/>
            <a:ext cx="25400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7973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조회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및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신청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4305300"/>
            <a:ext cx="2540000" cy="736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67437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2717800"/>
            <a:ext cx="2768600" cy="736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76300" y="28448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의뢰자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(Client)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2705100"/>
            <a:ext cx="2540000" cy="736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39370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등록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5600" y="2705100"/>
            <a:ext cx="2540000" cy="7366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68834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2705100"/>
            <a:ext cx="2540000" cy="7366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9817100" y="28956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9300" y="4305300"/>
            <a:ext cx="2540000" cy="7366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6774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300" y="5410200"/>
            <a:ext cx="2540000" cy="736600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13284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4000" y="5410200"/>
            <a:ext cx="2540000" cy="7366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42621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결제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API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3800" y="4305300"/>
            <a:ext cx="2540000" cy="7366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2661900" y="44831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결제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요청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00" y="5410200"/>
            <a:ext cx="2540000" cy="736600"/>
          </a:xfrm>
          <a:prstGeom prst="rect">
            <a:avLst/>
          </a:prstGeom>
        </p:spPr>
      </p:pic>
      <p:sp>
        <p:nvSpPr>
          <p:cNvPr id="61" name="TextBox 61"/>
          <p:cNvSpPr txBox="1"/>
          <p:nvPr/>
        </p:nvSpPr>
        <p:spPr>
          <a:xfrm>
            <a:off x="54356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퀘스트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완료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여부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확인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6600" y="5410200"/>
            <a:ext cx="2540000" cy="736600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8394700" y="5600700"/>
            <a:ext cx="2476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API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10">
            <a:alphaModFix amt="62000"/>
          </a:blip>
          <a:stretch>
            <a:fillRect/>
          </a:stretch>
        </p:blipFill>
        <p:spPr>
          <a:xfrm>
            <a:off x="584200" y="6934200"/>
            <a:ext cx="2768600" cy="736600"/>
          </a:xfrm>
          <a:prstGeom prst="rect">
            <a:avLst/>
          </a:prstGeom>
        </p:spPr>
      </p:pic>
      <p:sp>
        <p:nvSpPr>
          <p:cNvPr id="67" name="TextBox 67"/>
          <p:cNvSpPr txBox="1"/>
          <p:nvPr/>
        </p:nvSpPr>
        <p:spPr>
          <a:xfrm>
            <a:off x="876300" y="70739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oto Sans CJK KR Medium"/>
              </a:rPr>
              <a:t>관리자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oto Sans CJK KR Medium"/>
              </a:rPr>
              <a:t> (Admin)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9200" y="6934200"/>
            <a:ext cx="2540000" cy="736600"/>
          </a:xfrm>
          <a:prstGeom prst="rect">
            <a:avLst/>
          </a:prstGeom>
        </p:spPr>
      </p:pic>
      <p:sp>
        <p:nvSpPr>
          <p:cNvPr id="70" name="TextBox 70"/>
          <p:cNvSpPr txBox="1"/>
          <p:nvPr/>
        </p:nvSpPr>
        <p:spPr>
          <a:xfrm>
            <a:off x="39243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관리자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페이지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접근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2900" y="6934200"/>
            <a:ext cx="2540000" cy="736600"/>
          </a:xfrm>
          <a:prstGeom prst="rect">
            <a:avLst/>
          </a:prstGeom>
        </p:spPr>
      </p:pic>
      <p:sp>
        <p:nvSpPr>
          <p:cNvPr id="73" name="TextBox 73"/>
          <p:cNvSpPr txBox="1"/>
          <p:nvPr/>
        </p:nvSpPr>
        <p:spPr>
          <a:xfrm>
            <a:off x="68707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Admin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서버</a:t>
            </a:r>
          </a:p>
        </p:txBody>
      </p:sp>
      <p:grpSp>
        <p:nvGrpSpPr>
          <p:cNvPr id="74" name="Group 7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6934200"/>
            <a:ext cx="2540000" cy="736600"/>
          </a:xfrm>
          <a:prstGeom prst="rect">
            <a:avLst/>
          </a:prstGeom>
        </p:spPr>
      </p:pic>
      <p:sp>
        <p:nvSpPr>
          <p:cNvPr id="76" name="TextBox 76"/>
          <p:cNvSpPr txBox="1"/>
          <p:nvPr/>
        </p:nvSpPr>
        <p:spPr>
          <a:xfrm>
            <a:off x="9804400" y="7124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DB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유저</a:t>
            </a:r>
            <a:r>
              <a:rPr lang="en-US" sz="2000" b="0" i="0" u="none" strike="noStrike" spc="-200">
                <a:solidFill>
                  <a:srgbClr val="377C7E"/>
                </a:solidFill>
                <a:latin typeface="Noto Sans CJK KR Medium"/>
              </a:rPr>
              <a:t> </a:t>
            </a:r>
            <a:r>
              <a:rPr lang="ko-KR" sz="2000" b="0" i="0" u="none" strike="noStrike" spc="-200">
                <a:solidFill>
                  <a:srgbClr val="377C7E"/>
                </a:solidFill>
                <a:ea typeface="Noto Sans CJK KR Medium"/>
              </a:rPr>
              <a:t>관리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D0396A-2D6A-0BC0-E7E0-7D0554D16913}"/>
              </a:ext>
            </a:extLst>
          </p:cNvPr>
          <p:cNvSpPr txBox="1"/>
          <p:nvPr/>
        </p:nvSpPr>
        <p:spPr>
          <a:xfrm>
            <a:off x="11091231" y="260274"/>
            <a:ext cx="73014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700" y="266700"/>
            <a:ext cx="7569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04. DB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설계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(Database Design)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520700" y="787400"/>
            <a:ext cx="635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520700"/>
            <a:ext cx="12230100" cy="9245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500" y="6985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 – DB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테이블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102100"/>
            <a:ext cx="2921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9000" y="3987800"/>
            <a:ext cx="6781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549A9D"/>
                </a:solidFill>
                <a:latin typeface="Pretendard Bold"/>
              </a:rPr>
              <a:t>DB </a:t>
            </a:r>
            <a:r>
              <a:rPr lang="ko-KR" sz="2800" b="0" i="0" u="none" strike="noStrike">
                <a:solidFill>
                  <a:srgbClr val="549A9D"/>
                </a:solidFill>
                <a:ea typeface="Pretendard Bold"/>
              </a:rPr>
              <a:t>테이블</a:t>
            </a:r>
            <a:r>
              <a:rPr lang="en-US" sz="2800" b="0" i="0" u="none" strike="noStrike">
                <a:solidFill>
                  <a:srgbClr val="549A9D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549A9D"/>
                </a:solidFill>
                <a:ea typeface="Pretendard Bold"/>
              </a:rPr>
              <a:t>목록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2600" y="4965700"/>
            <a:ext cx="5346700" cy="487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1. USERS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ID,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닉네임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비밀번호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이메일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2. QUESTS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등록된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의뢰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내용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장소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3. QUEST_APPLICATION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 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신청일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매칭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4. COIN_HISTORY 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   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거래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지급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차감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잔여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5. PAYMENT_HISTORY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토큰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환불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관련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이력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은행명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계좌번호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포함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6. QUESTIONS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  : 1:1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내역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내용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답변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작성일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532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Pretendard Regular"/>
              </a:rPr>
              <a:t>7. QUEST_TASK </a:t>
            </a:r>
          </a:p>
          <a:p>
            <a:pPr lvl="0" algn="l">
              <a:lnSpc>
                <a:spcPct val="125329"/>
              </a:lnSpc>
            </a:pP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세부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작업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목록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체크리스트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595959"/>
                </a:solidFill>
                <a:ea typeface="Pretendard Regular"/>
              </a:rPr>
              <a:t>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600" y="15240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ERD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구조도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D64F-35A8-8222-49CC-B722B78D4A8E}"/>
              </a:ext>
            </a:extLst>
          </p:cNvPr>
          <p:cNvSpPr txBox="1"/>
          <p:nvPr/>
        </p:nvSpPr>
        <p:spPr>
          <a:xfrm>
            <a:off x="515039" y="1899032"/>
            <a:ext cx="73014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EC14E-AA47-6D18-DA8C-C2203A9BFDB4}"/>
              </a:ext>
            </a:extLst>
          </p:cNvPr>
          <p:cNvSpPr txBox="1"/>
          <p:nvPr/>
        </p:nvSpPr>
        <p:spPr>
          <a:xfrm>
            <a:off x="10099388" y="9230921"/>
            <a:ext cx="59045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altLang="en-US" sz="2800" dirty="0" err="1">
                <a:solidFill>
                  <a:srgbClr val="C00000"/>
                </a:solidFill>
                <a:ea typeface="맑은 고딕"/>
                <a:cs typeface="Calibri"/>
              </a:rPr>
              <a:t>Diagrams</a:t>
            </a:r>
            <a:endParaRPr lang="ko-KR" altLang="en-US" sz="2800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CA92-E47C-397B-6611-DD0F123E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F5E75FB7-11EE-96CB-987A-A78CE844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132708F-2D3E-5FD2-9BDB-46FC6B5AB945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 err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메인페이지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285F9-FA8B-244F-5821-B847DC6E7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635000"/>
            <a:ext cx="10396004" cy="9424318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53F99495-C120-EE15-E592-4378C343F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0" y="0"/>
            <a:ext cx="7112000" cy="10287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32B597-6F34-77DC-867F-BBCF98177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6454" y="1003299"/>
            <a:ext cx="6623088" cy="190126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F851C-E1B4-6728-99A6-3F12CA8C9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4856" y="5994929"/>
            <a:ext cx="6623087" cy="3252662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5A9B09F8-E32C-B407-3422-BAE34C043BFB}"/>
              </a:ext>
            </a:extLst>
          </p:cNvPr>
          <p:cNvSpPr txBox="1"/>
          <p:nvPr/>
        </p:nvSpPr>
        <p:spPr>
          <a:xfrm>
            <a:off x="11397196" y="381572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상단 </a:t>
            </a: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메뉴바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토글방식</a:t>
            </a:r>
            <a:endParaRPr lang="en-US" altLang="ko-KR" sz="2500" b="1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371CD64-89B5-7AF4-A09E-E1EA3B2B6B53}"/>
              </a:ext>
            </a:extLst>
          </p:cNvPr>
          <p:cNvSpPr txBox="1"/>
          <p:nvPr/>
        </p:nvSpPr>
        <p:spPr>
          <a:xfrm>
            <a:off x="11397196" y="4869966"/>
            <a:ext cx="6045654" cy="118121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로그인 유형별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의뢰자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해결사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관리자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500" b="1" dirty="0" err="1">
                <a:solidFill>
                  <a:srgbClr val="000000"/>
                </a:solidFill>
                <a:latin typeface="Pretendard Regular"/>
              </a:rPr>
              <a:t>메뉴바</a:t>
            </a:r>
            <a:r>
              <a:rPr lang="ko-KR" altLang="en-US" sz="2500" b="1" dirty="0">
                <a:solidFill>
                  <a:srgbClr val="000000"/>
                </a:solidFill>
                <a:latin typeface="Pretendard Regular"/>
              </a:rPr>
              <a:t> 구성</a:t>
            </a:r>
            <a:endParaRPr lang="en-US" altLang="ko-KR" sz="2500" b="1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607F-F9CE-F9C5-C938-703D74AE4083}"/>
              </a:ext>
            </a:extLst>
          </p:cNvPr>
          <p:cNvSpPr txBox="1"/>
          <p:nvPr/>
        </p:nvSpPr>
        <p:spPr>
          <a:xfrm>
            <a:off x="11394195" y="9528214"/>
            <a:ext cx="73014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77CE9-CC25-E4B9-CA3A-131C7827824B}"/>
              </a:ext>
            </a:extLst>
          </p:cNvPr>
          <p:cNvSpPr txBox="1"/>
          <p:nvPr/>
        </p:nvSpPr>
        <p:spPr>
          <a:xfrm>
            <a:off x="5991101" y="2341934"/>
            <a:ext cx="2115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altLang="en-US" sz="2400" err="1">
                <a:solidFill>
                  <a:srgbClr val="C00000"/>
                </a:solidFill>
                <a:ea typeface="맑은 고딕"/>
                <a:cs typeface="Calibri"/>
              </a:rPr>
              <a:t>gpt</a:t>
            </a:r>
            <a:endParaRPr lang="ko-KR" altLang="en-US" sz="240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B8A01-1454-09D1-3C5B-8CA71DB07190}"/>
              </a:ext>
            </a:extLst>
          </p:cNvPr>
          <p:cNvSpPr txBox="1"/>
          <p:nvPr/>
        </p:nvSpPr>
        <p:spPr>
          <a:xfrm>
            <a:off x="2616165" y="6038025"/>
            <a:ext cx="36175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sz="2400" err="1">
                <a:solidFill>
                  <a:srgbClr val="C00000"/>
                </a:solidFill>
                <a:ea typeface="+mn-lt"/>
                <a:cs typeface="+mn-lt"/>
              </a:rPr>
              <a:t>pixabay</a:t>
            </a:r>
            <a:endParaRPr lang="ko-KR" altLang="en-US" sz="2400">
              <a:solidFill>
                <a:srgbClr val="C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688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3B41A515-2600-F7FA-59E0-E5FD20CC2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8300" y="0"/>
            <a:ext cx="9029700" cy="10287000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9D8CE4A-E7BB-BE58-AED7-8C534C8EA2E4}"/>
              </a:ext>
            </a:extLst>
          </p:cNvPr>
          <p:cNvSpPr txBox="1"/>
          <p:nvPr/>
        </p:nvSpPr>
        <p:spPr>
          <a:xfrm>
            <a:off x="9422471" y="679004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500" b="1" dirty="0" err="1">
                <a:solidFill>
                  <a:srgbClr val="000000"/>
                </a:solidFill>
                <a:latin typeface="Pretendard Regular"/>
              </a:rPr>
              <a:t>taskList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항목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 dirty="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altLang="ko-KR" sz="2500" b="1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061" y="685879"/>
            <a:ext cx="8419609" cy="94545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56068" y="3206750"/>
            <a:ext cx="8369300" cy="3873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54370" y="1350155"/>
            <a:ext cx="6569868" cy="5303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54370" y="2107396"/>
            <a:ext cx="7344816" cy="735596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B5C38B9-2724-808C-1F9E-3E6813E1984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699F757E-680E-0FF3-2152-64212271A46F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등록하기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9967D-D15D-7A0B-9E44-6690A0C69CD1}"/>
              </a:ext>
            </a:extLst>
          </p:cNvPr>
          <p:cNvSpPr txBox="1"/>
          <p:nvPr/>
        </p:nvSpPr>
        <p:spPr>
          <a:xfrm>
            <a:off x="9562641" y="9610840"/>
            <a:ext cx="84168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6070" y="0"/>
            <a:ext cx="9271930" cy="10287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9C1E95-A531-725B-604A-A996115B2231}"/>
              </a:ext>
            </a:extLst>
          </p:cNvPr>
          <p:cNvGrpSpPr/>
          <p:nvPr/>
        </p:nvGrpSpPr>
        <p:grpSpPr>
          <a:xfrm>
            <a:off x="9144000" y="752320"/>
            <a:ext cx="8989484" cy="8950480"/>
            <a:chOff x="8953500" y="752320"/>
            <a:chExt cx="9179984" cy="938328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953500" y="6586508"/>
              <a:ext cx="9179984" cy="354909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953500" y="752320"/>
              <a:ext cx="9144000" cy="179882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953500" y="2619220"/>
              <a:ext cx="9144000" cy="259628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9217024" y="243012"/>
            <a:ext cx="914400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카카오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api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키를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가져와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위도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경도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저장하기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17024" y="5531829"/>
            <a:ext cx="9144000" cy="898004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사진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CloudinaryUploader.java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  <a:defRPr lang="ko-KR" altLang="en-US"/>
            </a:pP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en-US" sz="2500" b="1" i="0" u="none" strike="noStrike" err="1">
                <a:solidFill>
                  <a:srgbClr val="000000"/>
                </a:solidFill>
                <a:latin typeface="Pretendard Regular"/>
              </a:rPr>
              <a:t>Cloudinary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err="1">
                <a:solidFill>
                  <a:srgbClr val="000000"/>
                </a:solidFill>
                <a:ea typeface="Pretendard Regular"/>
              </a:rPr>
              <a:t>업로드된다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9710D6F-B086-D7E4-22A3-6F4FAFFBCE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96182-74B2-1B96-ACBC-92228A33D591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등록하기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A906392-F157-37F0-BF5A-560DAA258D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1061" y="685879"/>
            <a:ext cx="8419609" cy="94545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21A30-795E-4451-2CCA-66112B0BD5B0}"/>
              </a:ext>
            </a:extLst>
          </p:cNvPr>
          <p:cNvSpPr txBox="1"/>
          <p:nvPr/>
        </p:nvSpPr>
        <p:spPr>
          <a:xfrm>
            <a:off x="3227942" y="136332"/>
            <a:ext cx="77558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4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4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4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sz="240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23FA6263-2962-F6D6-394B-D63E3AB7A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1534" y="0"/>
            <a:ext cx="8836465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t="18849"/>
          <a:stretch>
            <a:fillRect/>
          </a:stretch>
        </p:blipFill>
        <p:spPr>
          <a:xfrm>
            <a:off x="9446510" y="3299816"/>
            <a:ext cx="8674100" cy="9996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46510" y="5679348"/>
            <a:ext cx="8674101" cy="210820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00F9752-D8D6-6DF5-480E-5A653C806F9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6B6DECC9-2FC7-AEA5-E389-405E931473E8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신청하기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4B3B517-4FA7-7BDA-E60F-D89B0A0DE123}"/>
              </a:ext>
            </a:extLst>
          </p:cNvPr>
          <p:cNvSpPr txBox="1"/>
          <p:nvPr/>
        </p:nvSpPr>
        <p:spPr>
          <a:xfrm>
            <a:off x="9664013" y="2318854"/>
            <a:ext cx="914400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>
                <a:solidFill>
                  <a:srgbClr val="000000"/>
                </a:solidFill>
                <a:ea typeface="Pretendard Regular"/>
              </a:rPr>
              <a:t>퀘스트를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상세히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보여줌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E481E57-CE90-E82C-BA08-58C0C428615F}"/>
              </a:ext>
            </a:extLst>
          </p:cNvPr>
          <p:cNvSpPr txBox="1"/>
          <p:nvPr/>
        </p:nvSpPr>
        <p:spPr>
          <a:xfrm>
            <a:off x="9677784" y="5071521"/>
            <a:ext cx="9144000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퀘스트에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500" b="1">
                <a:solidFill>
                  <a:srgbClr val="000000"/>
                </a:solidFill>
                <a:ea typeface="Pretendard Regular"/>
              </a:rPr>
              <a:t>신청하는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altLang="ko-KR" sz="2400" b="1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400" b="1">
                <a:solidFill>
                  <a:srgbClr val="000000"/>
                </a:solidFill>
                <a:ea typeface="Pretendard Regular"/>
              </a:rPr>
              <a:t>실행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D77DA-B542-57FE-D617-5F8E47562471}"/>
              </a:ext>
            </a:extLst>
          </p:cNvPr>
          <p:cNvSpPr txBox="1"/>
          <p:nvPr/>
        </p:nvSpPr>
        <p:spPr>
          <a:xfrm>
            <a:off x="9659039" y="769803"/>
            <a:ext cx="67781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6F15F-1BD4-B39F-9A84-52E6599C7A2B}"/>
              </a:ext>
            </a:extLst>
          </p:cNvPr>
          <p:cNvSpPr txBox="1"/>
          <p:nvPr/>
        </p:nvSpPr>
        <p:spPr>
          <a:xfrm>
            <a:off x="1120966" y="7916997"/>
            <a:ext cx="2247441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en-US" altLang="ko-KR" sz="1050" dirty="0">
                <a:solidFill>
                  <a:srgbClr val="C00000"/>
                </a:solidFill>
                <a:ea typeface="+mn-lt"/>
                <a:cs typeface="+mn-lt"/>
              </a:rPr>
              <a:t>https://pixabay.com/ko/photos/%EA%B0%80%EA%B5%AC-%ED%85%8C%EC%9D%B4%EB%B8%94-%EC%9D%98%EC%9E%90-%EC%8B%A4%EB%82%B4-%EC%8B%9D%EB%AC%BC-1840463/</a:t>
            </a:r>
            <a:endParaRPr lang="ko-KR" altLang="en-US" sz="1050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pic>
        <p:nvPicPr>
          <p:cNvPr id="6" name="그림 5" descr="텍스트, 스크린샷, 가구, 의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B8E934-792C-4BAD-BCDC-062E0D3D2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30" y="1483376"/>
            <a:ext cx="8086725" cy="6438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00D00990-687A-551A-B315-A72152E0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7580B7BE-D7BE-B858-EAD2-7DA4369F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58300" y="0"/>
            <a:ext cx="90297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22471" y="1147056"/>
            <a:ext cx="5734197" cy="18566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22471" y="4900364"/>
            <a:ext cx="8686800" cy="441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17956" y="3459584"/>
            <a:ext cx="8686800" cy="896396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검색</a:t>
            </a: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필터링이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 err="1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(JavaScript)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필터링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방식</a:t>
            </a: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2500" b="1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2500" b="1" i="0" u="none" strike="noStrike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lvl="0" algn="l">
              <a:lnSpc>
                <a:spcPct val="99600"/>
              </a:lnSpc>
              <a:defRPr lang="ko-KR" altLang="en-US"/>
            </a:pPr>
            <a:endParaRPr lang="en-US" sz="900" b="1" i="0" u="none" strike="noStrike">
              <a:solidFill>
                <a:srgbClr val="000000"/>
              </a:solidFill>
              <a:latin typeface="Noto Sans CJK KR Regular"/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2471" y="679004"/>
            <a:ext cx="7112000" cy="44958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신청자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계산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F85C6C9-C17F-CC39-A28F-187761562B8B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 dirty="0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전체보기</a:t>
            </a:r>
            <a:endParaRPr lang="en-US" sz="2500" b="1" i="0" u="none" strike="noStrike" dirty="0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A2FD1-29A6-6A83-E61F-4BA4CD547BB2}"/>
              </a:ext>
            </a:extLst>
          </p:cNvPr>
          <p:cNvSpPr txBox="1"/>
          <p:nvPr/>
        </p:nvSpPr>
        <p:spPr>
          <a:xfrm>
            <a:off x="9411159" y="9541984"/>
            <a:ext cx="78109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BA850-2BCA-943C-231B-09FCD714281F}"/>
              </a:ext>
            </a:extLst>
          </p:cNvPr>
          <p:cNvSpPr txBox="1"/>
          <p:nvPr/>
        </p:nvSpPr>
        <p:spPr>
          <a:xfrm>
            <a:off x="583894" y="6705141"/>
            <a:ext cx="3927513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err="1">
                <a:solidFill>
                  <a:srgbClr val="FF0000"/>
                </a:solidFill>
                <a:ea typeface="+mn-lt"/>
                <a:cs typeface="Calibri"/>
              </a:rPr>
              <a:t>이미지</a:t>
            </a:r>
            <a:r>
              <a:rPr lang="en-US" altLang="ko-KR">
                <a:solidFill>
                  <a:srgbClr val="FF0000"/>
                </a:solidFill>
                <a:ea typeface="+mn-lt"/>
                <a:cs typeface="Calibri"/>
              </a:rPr>
              <a:t>-</a:t>
            </a:r>
            <a:r>
              <a:rPr lang="en-US" sz="1100">
                <a:solidFill>
                  <a:srgbClr val="FF0000"/>
                </a:solidFill>
                <a:ea typeface="+mn-lt"/>
                <a:cs typeface="Calibri"/>
              </a:rPr>
              <a:t>https://pixabay.com/ko/illustrations/ai-%EC%83%9D%EC%84%B1-%EC%8A%A4%EB%A7%88%ED%8A%B8-%ED%8F%B0-%EC%9D%B4%EB%AA%A8%ED%8B%B0%EC%BD%</a:t>
            </a:r>
            <a:r>
              <a:rPr lang="en-US" altLang="ko-KR" sz="1100">
                <a:solidFill>
                  <a:srgbClr val="FF0000"/>
                </a:solidFill>
                <a:ea typeface="+mn-lt"/>
                <a:cs typeface="Calibri"/>
              </a:rPr>
              <a:t>98-9549030</a:t>
            </a:r>
            <a:r>
              <a:rPr lang="en-US" sz="1100">
                <a:solidFill>
                  <a:srgbClr val="FF0000"/>
                </a:solidFill>
                <a:ea typeface="+mn-lt"/>
                <a:cs typeface="Calibri"/>
              </a:rPr>
              <a:t>/</a:t>
            </a:r>
            <a:endParaRPr lang="ko-KR" sz="1100">
              <a:solidFill>
                <a:srgbClr val="FF0000"/>
              </a:solidFill>
              <a:ea typeface="+mn-lt"/>
              <a:cs typeface="Calibri"/>
            </a:endParaRPr>
          </a:p>
          <a:p>
            <a:endParaRPr lang="ko-KR" sz="2800" dirty="0">
              <a:ea typeface="맑은 고딕"/>
              <a:cs typeface="Calibri"/>
            </a:endParaRPr>
          </a:p>
        </p:txBody>
      </p:sp>
      <p:pic>
        <p:nvPicPr>
          <p:cNvPr id="13" name="그림 12" descr="텍스트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600B68-5EE9-6CD5-980C-144E8A56A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7" y="685227"/>
            <a:ext cx="8578352" cy="5845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21AA9F80-E7D9-C5E3-FBF1-71A0E4776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348BC69F-9E66-B2F8-5831-7E9AA2D1986B}"/>
              </a:ext>
            </a:extLst>
          </p:cNvPr>
          <p:cNvSpPr txBox="1"/>
          <p:nvPr/>
        </p:nvSpPr>
        <p:spPr>
          <a:xfrm>
            <a:off x="9795223" y="531044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체크박스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04401" y="1068152"/>
            <a:ext cx="8323996" cy="3931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04400" y="6131266"/>
            <a:ext cx="8292492" cy="1945152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6D0DC3F-1D7D-909E-258D-D5285FD56A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00"/>
          </a:blip>
          <a:srcRect l="139" t="21473" r="46961" b="-81473"/>
          <a:stretch>
            <a:fillRect/>
          </a:stretch>
        </p:blipFill>
        <p:spPr>
          <a:xfrm>
            <a:off x="582057" y="627213"/>
            <a:ext cx="8841251" cy="4064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F1D5051-C6DE-8C64-178E-83EF12DBB41A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의뢰인 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ko-KR" altLang="en-US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진행 상태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DB6E685F-010D-834F-1F5A-6DC0ABC91468}"/>
              </a:ext>
            </a:extLst>
          </p:cNvPr>
          <p:cNvSpPr txBox="1"/>
          <p:nvPr/>
        </p:nvSpPr>
        <p:spPr>
          <a:xfrm>
            <a:off x="9794615" y="5491572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진행률 바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42BBE-770D-F35B-B453-EEF5408D036C}"/>
              </a:ext>
            </a:extLst>
          </p:cNvPr>
          <p:cNvSpPr txBox="1"/>
          <p:nvPr/>
        </p:nvSpPr>
        <p:spPr>
          <a:xfrm>
            <a:off x="9989545" y="9555756"/>
            <a:ext cx="74666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A541B-7145-DA2B-7CCA-2FB1CCB6FD5F}"/>
              </a:ext>
            </a:extLst>
          </p:cNvPr>
          <p:cNvSpPr txBox="1"/>
          <p:nvPr/>
        </p:nvSpPr>
        <p:spPr>
          <a:xfrm>
            <a:off x="4439798" y="885343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 dirty="0">
                <a:solidFill>
                  <a:srgbClr val="C00000"/>
                </a:solidFill>
                <a:ea typeface="맑은 고딕"/>
                <a:cs typeface="Calibri"/>
              </a:rPr>
              <a:t>지도-</a:t>
            </a:r>
            <a:r>
              <a:rPr lang="ko-KR" sz="2400" err="1">
                <a:solidFill>
                  <a:srgbClr val="C00000"/>
                </a:solidFill>
                <a:ea typeface="맑은 고딕"/>
                <a:cs typeface="Calibri"/>
              </a:rPr>
              <a:t>Kakao</a:t>
            </a:r>
            <a:r>
              <a:rPr lang="ko-KR" sz="2400" dirty="0">
                <a:solidFill>
                  <a:srgbClr val="C00000"/>
                </a:solidFill>
                <a:ea typeface="맑은 고딕"/>
                <a:cs typeface="Calibri"/>
              </a:rPr>
              <a:t> </a:t>
            </a:r>
            <a:r>
              <a:rPr lang="ko-KR" sz="2400" err="1">
                <a:solidFill>
                  <a:srgbClr val="C00000"/>
                </a:solidFill>
                <a:ea typeface="맑은 고딕"/>
                <a:cs typeface="Calibri"/>
              </a:rPr>
              <a:t>api</a:t>
            </a:r>
            <a:r>
              <a:rPr lang="ko-KR" sz="2400" dirty="0">
                <a:solidFill>
                  <a:srgbClr val="C00000"/>
                </a:solidFill>
                <a:ea typeface="맑은 고딕"/>
                <a:cs typeface="Calibri"/>
              </a:rPr>
              <a:t>​</a:t>
            </a:r>
            <a:endParaRPr lang="ko-KR" altLang="en-US" sz="240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F9726-506C-F30F-0850-27E36A54B962}"/>
              </a:ext>
            </a:extLst>
          </p:cNvPr>
          <p:cNvSpPr txBox="1"/>
          <p:nvPr/>
        </p:nvSpPr>
        <p:spPr>
          <a:xfrm>
            <a:off x="6891051" y="447422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dirty="0">
                <a:ea typeface="맑은 고딕"/>
                <a:cs typeface="Calibri"/>
              </a:rPr>
              <a:t>​​</a:t>
            </a:r>
            <a:endParaRPr lang="ko-KR" altLang="en-US" dirty="0">
              <a:ea typeface="맑은 고딕"/>
            </a:endParaRPr>
          </a:p>
        </p:txBody>
      </p:sp>
      <p:pic>
        <p:nvPicPr>
          <p:cNvPr id="2" name="그림 1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465F5E-947F-FA17-FF0C-B0691D7E7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20" y="1025429"/>
            <a:ext cx="8540596" cy="7809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0FFF5-34F8-B3E3-AB73-4B996F2D807B}"/>
              </a:ext>
            </a:extLst>
          </p:cNvPr>
          <p:cNvSpPr txBox="1"/>
          <p:nvPr/>
        </p:nvSpPr>
        <p:spPr>
          <a:xfrm>
            <a:off x="718271" y="1918167"/>
            <a:ext cx="145719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800" err="1">
                <a:solidFill>
                  <a:srgbClr val="FF0000"/>
                </a:solidFill>
                <a:ea typeface="+mn-lt"/>
                <a:cs typeface="+mn-lt"/>
              </a:rPr>
              <a:t>이미지</a:t>
            </a:r>
            <a:r>
              <a:rPr lang="en-US" altLang="ko-KR" dirty="0">
                <a:solidFill>
                  <a:srgbClr val="FF0000"/>
                </a:solidFill>
                <a:ea typeface="+mn-lt"/>
                <a:cs typeface="+mn-lt"/>
              </a:rPr>
              <a:t>-</a:t>
            </a:r>
            <a:r>
              <a:rPr lang="en-US" altLang="ko-KR" sz="1100" dirty="0">
                <a:solidFill>
                  <a:srgbClr val="FF0000"/>
                </a:solidFill>
                <a:ea typeface="+mn-lt"/>
                <a:cs typeface="+mn-lt"/>
              </a:rPr>
              <a:t>https://pixabay.com/ko/illustrations/ai-%EC%83%9D%EC%84%B1-%EC%8A%A4%EB%A7%88%ED%8A%B8-%ED%8F%B0-%EC%9D%B4%EB%AA%A8%ED%8B%B0%EC%BD%98-9549030/</a:t>
            </a:r>
            <a:endParaRPr lang="ko-KR" sz="1100">
              <a:solidFill>
                <a:srgbClr val="FF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C272F279-FE75-E766-0F57-FAE421C492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992"/>
            <a:ext cx="16713200" cy="25400"/>
          </a:xfrm>
          <a:prstGeom prst="rect">
            <a:avLst/>
          </a:prstGeom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843339E7-54D6-52E9-E899-F6A09FD4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4C9C50DE-29E3-3BAF-501D-78733F96BE40}"/>
              </a:ext>
            </a:extLst>
          </p:cNvPr>
          <p:cNvSpPr txBox="1"/>
          <p:nvPr/>
        </p:nvSpPr>
        <p:spPr>
          <a:xfrm>
            <a:off x="9784227" y="399796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퀘스트 진행 상황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94900" y="1574800"/>
            <a:ext cx="8102600" cy="850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60000">
            <a:off x="4210819" y="5273733"/>
            <a:ext cx="538211" cy="538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02627" y="5376913"/>
            <a:ext cx="8283876" cy="40412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rcRect t="2786"/>
          <a:stretch>
            <a:fillRect/>
          </a:stretch>
        </p:blipFill>
        <p:spPr>
          <a:xfrm>
            <a:off x="9802627" y="1021588"/>
            <a:ext cx="8302277" cy="274084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38800" y="4140200"/>
            <a:ext cx="1066800" cy="165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92800" y="4165600"/>
            <a:ext cx="558800" cy="127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 lang="ko-KR" altLang="en-US"/>
            </a:pPr>
            <a:r>
              <a:rPr lang="ko-KR" sz="700" b="1" i="0" u="none" strike="noStrike">
                <a:solidFill>
                  <a:srgbClr val="FFFFFF"/>
                </a:solidFill>
                <a:ea typeface="Pretendard Regular"/>
              </a:rPr>
              <a:t>지급</a:t>
            </a:r>
            <a:r>
              <a:rPr lang="en-US" sz="7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1" i="0" u="none" strike="noStrike">
                <a:solidFill>
                  <a:srgbClr val="FFFFFF"/>
                </a:solidFill>
                <a:ea typeface="Pretendard Regular"/>
              </a:rPr>
              <a:t>전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F2EE5AE-DDF7-6942-5FA3-8F434DCDA34D}"/>
              </a:ext>
            </a:extLst>
          </p:cNvPr>
          <p:cNvSpPr txBox="1"/>
          <p:nvPr/>
        </p:nvSpPr>
        <p:spPr>
          <a:xfrm>
            <a:off x="584200" y="1905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해결사 </a:t>
            </a: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퀘스트 진행 상황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475DC21D-46BE-8E10-717F-9D71A29B9C9C}"/>
              </a:ext>
            </a:extLst>
          </p:cNvPr>
          <p:cNvSpPr txBox="1"/>
          <p:nvPr/>
        </p:nvSpPr>
        <p:spPr>
          <a:xfrm>
            <a:off x="9784226" y="4868912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보상 받기 버튼 활성화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77D88-9BE3-DAB1-5A03-D0C2899D256A}"/>
              </a:ext>
            </a:extLst>
          </p:cNvPr>
          <p:cNvSpPr txBox="1"/>
          <p:nvPr/>
        </p:nvSpPr>
        <p:spPr>
          <a:xfrm>
            <a:off x="9672810" y="9652153"/>
            <a:ext cx="84031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4FEFD-F873-991B-6F25-3A6EB0A53E0A}"/>
              </a:ext>
            </a:extLst>
          </p:cNvPr>
          <p:cNvSpPr txBox="1"/>
          <p:nvPr/>
        </p:nvSpPr>
        <p:spPr>
          <a:xfrm>
            <a:off x="6168584" y="5295842"/>
            <a:ext cx="27146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지도-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Kakao</a:t>
            </a:r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 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api</a:t>
            </a:r>
            <a:endParaRPr lang="ko-KR" altLang="en-US" sz="2800">
              <a:solidFill>
                <a:srgbClr val="C00000"/>
              </a:solidFill>
              <a:ea typeface="맑은 고딕"/>
              <a:cs typeface="Calibri"/>
            </a:endParaRPr>
          </a:p>
        </p:txBody>
      </p:sp>
      <p:pic>
        <p:nvPicPr>
          <p:cNvPr id="8" name="그림 7" descr="텍스트, 스크린샷, 컴퓨터 아이콘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C2DAB0-365B-69E4-0231-044DB5381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213" y="657111"/>
            <a:ext cx="8359162" cy="4221755"/>
          </a:xfrm>
          <a:prstGeom prst="rect">
            <a:avLst/>
          </a:prstGeom>
        </p:spPr>
      </p:pic>
      <p:pic>
        <p:nvPicPr>
          <p:cNvPr id="15" name="그림 1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72361A-15A9-EF61-8A03-A256EF153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967" y="6347552"/>
            <a:ext cx="8367655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D1EC2-971D-EDA5-1EA0-89E7A37B950D}"/>
              </a:ext>
            </a:extLst>
          </p:cNvPr>
          <p:cNvSpPr txBox="1"/>
          <p:nvPr/>
        </p:nvSpPr>
        <p:spPr>
          <a:xfrm>
            <a:off x="583894" y="4873586"/>
            <a:ext cx="2109731" cy="1538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solidFill>
                  <a:srgbClr val="FF0000"/>
                </a:solidFill>
                <a:cs typeface="Calibri"/>
              </a:rPr>
              <a:t>이미지</a:t>
            </a:r>
            <a:r>
              <a:rPr lang="en-US" altLang="ko-KR">
                <a:solidFill>
                  <a:srgbClr val="FF0000"/>
                </a:solidFill>
                <a:ea typeface="Calibri"/>
                <a:cs typeface="Calibri"/>
              </a:rPr>
              <a:t>-</a:t>
            </a:r>
            <a:r>
              <a:rPr lang="en-US" altLang="ko-KR" sz="1100">
                <a:solidFill>
                  <a:srgbClr val="FF0000"/>
                </a:solidFill>
                <a:ea typeface="Calibri"/>
                <a:cs typeface="Calibri"/>
              </a:rPr>
              <a:t>https://pixabay.com/ko/illustrations/ai-%EC%83%9D%EC%84%B1-%EC%8A%A4%EB%A7%88%ED%8A%B8-%ED%8F%B0-%EC%9D%B4%EB%AA%A8%ED%8B%B0%EC%BD%98-9549030/</a:t>
            </a:r>
            <a:r>
              <a:rPr lang="ko-KR" sz="1100">
                <a:cs typeface="Calibri"/>
              </a:rPr>
              <a:t>​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>
            <a:extLst>
              <a:ext uri="{FF2B5EF4-FFF2-40B4-BE49-F238E27FC236}">
                <a16:creationId xmlns:a16="http://schemas.microsoft.com/office/drawing/2014/main" id="{82ADA5A8-5DB9-92B4-90F6-66BAF40E08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58800" y="584200"/>
            <a:ext cx="16713200" cy="25400"/>
          </a:xfrm>
          <a:prstGeom prst="rect">
            <a:avLst/>
          </a:prstGeom>
        </p:spPr>
      </p:pic>
      <p:sp>
        <p:nvSpPr>
          <p:cNvPr id="28" name="TextBox 10">
            <a:extLst>
              <a:ext uri="{FF2B5EF4-FFF2-40B4-BE49-F238E27FC236}">
                <a16:creationId xmlns:a16="http://schemas.microsoft.com/office/drawing/2014/main" id="{CB868429-8AB1-BEBE-5A72-83D95C1CE08D}"/>
              </a:ext>
            </a:extLst>
          </p:cNvPr>
          <p:cNvSpPr txBox="1"/>
          <p:nvPr/>
        </p:nvSpPr>
        <p:spPr>
          <a:xfrm>
            <a:off x="584200" y="190500"/>
            <a:ext cx="8811828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코인 결제 </a:t>
            </a:r>
            <a:r>
              <a:rPr lang="ko-KR" altLang="en-US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페이지에서 사용된 기술 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</a:t>
            </a:r>
            <a:r>
              <a:rPr lang="en-US" altLang="ko-KR" sz="2800">
                <a:solidFill>
                  <a:srgbClr val="000000"/>
                </a:solidFill>
                <a:latin typeface="Pretendard Bold"/>
              </a:rPr>
              <a:t> 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Kakao Pay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altLang="ko-KR" sz="2500" b="1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6F1AF68E-4351-8549-B4D9-683DD2DB6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776594C-4735-2D51-DC9E-34F50863B2C6}"/>
              </a:ext>
            </a:extLst>
          </p:cNvPr>
          <p:cNvGrpSpPr/>
          <p:nvPr/>
        </p:nvGrpSpPr>
        <p:grpSpPr>
          <a:xfrm>
            <a:off x="5382828" y="703327"/>
            <a:ext cx="3725168" cy="5004682"/>
            <a:chOff x="5257800" y="2336800"/>
            <a:chExt cx="2921000" cy="39243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57800" y="2336800"/>
              <a:ext cx="2921000" cy="3924300"/>
            </a:xfrm>
            <a:prstGeom prst="rect">
              <a:avLst/>
            </a:prstGeom>
            <a:effectLst>
              <a:outerShdw blurRad="84952" dist="269596" dir="2700000">
                <a:srgbClr val="000000">
                  <a:alpha val="50000"/>
                </a:srgbClr>
              </a:outerShdw>
            </a:effec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2480680-8256-D219-20E9-532E86568821}"/>
                </a:ext>
              </a:extLst>
            </p:cNvPr>
            <p:cNvGrpSpPr/>
            <p:nvPr/>
          </p:nvGrpSpPr>
          <p:grpSpPr>
            <a:xfrm>
              <a:off x="6438900" y="4330700"/>
              <a:ext cx="558800" cy="558800"/>
              <a:chOff x="6438900" y="4330700"/>
              <a:chExt cx="558800" cy="558800"/>
            </a:xfrm>
          </p:grpSpPr>
          <p:pic>
            <p:nvPicPr>
              <p:cNvPr id="5" name="Picture 5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438900" y="4330700"/>
                <a:ext cx="558800" cy="558800"/>
              </a:xfrm>
              <a:prstGeom prst="rect">
                <a:avLst/>
              </a:prstGeom>
              <a:effectLst>
                <a:outerShdw blurRad="3123" dist="51691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6" name="Picture 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6540500" y="4432300"/>
                <a:ext cx="355600" cy="355600"/>
              </a:xfrm>
              <a:prstGeom prst="rect">
                <a:avLst/>
              </a:prstGeom>
              <a:effectLst>
                <a:outerShdw blurRad="1267" dist="32918" dir="270000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7" name="Picture 7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6642100" y="4533900"/>
                <a:ext cx="177800" cy="177800"/>
              </a:xfrm>
              <a:prstGeom prst="rect">
                <a:avLst/>
              </a:prstGeom>
              <a:effectLst>
                <a:outerShdw blurRad="293" dist="15829" dir="2700000">
                  <a:srgbClr val="000000">
                    <a:alpha val="50000"/>
                  </a:srgbClr>
                </a:outerShdw>
              </a:effectLst>
            </p:spPr>
          </p:pic>
        </p:grpSp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43D050-F912-D6E7-DE45-E8BCA6F20E7F}"/>
              </a:ext>
            </a:extLst>
          </p:cNvPr>
          <p:cNvGrpSpPr/>
          <p:nvPr/>
        </p:nvGrpSpPr>
        <p:grpSpPr>
          <a:xfrm>
            <a:off x="584199" y="679004"/>
            <a:ext cx="3753565" cy="5037168"/>
            <a:chOff x="990600" y="2540000"/>
            <a:chExt cx="2451100" cy="32893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90600" y="2540000"/>
              <a:ext cx="2451100" cy="3289300"/>
            </a:xfrm>
            <a:prstGeom prst="rect">
              <a:avLst/>
            </a:prstGeom>
            <a:effectLst>
              <a:outerShdw blurRad="59902" dist="226385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04900" y="5054600"/>
              <a:ext cx="2197100" cy="292100"/>
            </a:xfrm>
            <a:prstGeom prst="rect">
              <a:avLst/>
            </a:prstGeom>
            <a:effectLst>
              <a:outerShdw blurRad="818" dist="26447" dir="2700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54972" y="3092629"/>
            <a:ext cx="736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41874" y="873785"/>
            <a:ext cx="8355625" cy="28566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83186" y="2282301"/>
            <a:ext cx="8344629" cy="619071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60000">
            <a:off x="6813599" y="6337300"/>
            <a:ext cx="736600" cy="736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C15D1EB-3314-86FD-8466-C23CF0604E02}"/>
              </a:ext>
            </a:extLst>
          </p:cNvPr>
          <p:cNvGrpSpPr/>
          <p:nvPr/>
        </p:nvGrpSpPr>
        <p:grpSpPr>
          <a:xfrm>
            <a:off x="602820" y="6007596"/>
            <a:ext cx="3734944" cy="4208695"/>
            <a:chOff x="5257800" y="7073900"/>
            <a:chExt cx="2286000" cy="26670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5257800" y="7073900"/>
              <a:ext cx="2286000" cy="2667000"/>
            </a:xfrm>
            <a:prstGeom prst="rect">
              <a:avLst/>
            </a:prstGeom>
            <a:effectLst>
              <a:outerShdw blurRad="52205" dist="211340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096000" y="8496300"/>
              <a:ext cx="990600" cy="15240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6096000" y="8496300"/>
              <a:ext cx="596900" cy="139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 lang="ko-KR" altLang="en-US"/>
              </a:pPr>
              <a:r>
                <a:rPr lang="ko-KR" sz="1050" b="1" i="0" u="none" strike="noStrike">
                  <a:solidFill>
                    <a:srgbClr val="383A42"/>
                  </a:solidFill>
                  <a:ea typeface="Pretendard Regular"/>
                </a:rPr>
                <a:t>주식회사</a:t>
              </a:r>
              <a:r>
                <a:rPr lang="en-US" sz="1050" b="1" i="0" u="none" strike="noStrike">
                  <a:solidFill>
                    <a:srgbClr val="383A42"/>
                  </a:solidFill>
                  <a:latin typeface="Pretendard Regular"/>
                </a:rPr>
                <a:t> QLY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A256498-6BB6-4F8D-43B0-A4954E033555}"/>
              </a:ext>
            </a:extLst>
          </p:cNvPr>
          <p:cNvGrpSpPr/>
          <p:nvPr/>
        </p:nvGrpSpPr>
        <p:grpSpPr>
          <a:xfrm>
            <a:off x="5238812" y="7509848"/>
            <a:ext cx="4013200" cy="1275702"/>
            <a:chOff x="1041400" y="7823200"/>
            <a:chExt cx="3441700" cy="100330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41400" y="7823200"/>
              <a:ext cx="3441700" cy="1003300"/>
            </a:xfrm>
            <a:prstGeom prst="rect">
              <a:avLst/>
            </a:prstGeom>
            <a:effectLst>
              <a:outerShdw blurRad="9930" dist="92171" dir="2700000">
                <a:srgbClr val="000000">
                  <a:alpha val="50000"/>
                </a:srgbClr>
              </a:outerShdw>
            </a:effectLst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193800" y="7950200"/>
              <a:ext cx="2984500" cy="165100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217323" y="7980893"/>
              <a:ext cx="2069766" cy="1651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 lang="ko-KR" altLang="en-US"/>
              </a:pPr>
              <a:r>
                <a:rPr lang="en-US" sz="1300" b="0" i="0" u="none" strike="noStrike">
                  <a:solidFill>
                    <a:srgbClr val="FFFFFF"/>
                  </a:solidFill>
                  <a:latin typeface="Pretendard Regular"/>
                </a:rPr>
                <a:t>project_qly.com </a:t>
              </a:r>
              <a:r>
                <a:rPr lang="ko-KR" sz="1300" b="0" i="0" u="none" strike="noStrike">
                  <a:solidFill>
                    <a:srgbClr val="FFFFFF"/>
                  </a:solidFill>
                  <a:ea typeface="Pretendard Regular"/>
                </a:rPr>
                <a:t>의</a:t>
              </a:r>
              <a:r>
                <a:rPr lang="en-US" sz="1300" b="0" i="0" u="none" strike="noStrike">
                  <a:solidFill>
                    <a:srgbClr val="FFFFFF"/>
                  </a:solidFill>
                  <a:latin typeface="Pretendard Regular"/>
                </a:rPr>
                <a:t> </a:t>
              </a:r>
              <a:r>
                <a:rPr lang="ko-KR" sz="1300" b="0" i="0" u="none" strike="noStrike">
                  <a:solidFill>
                    <a:srgbClr val="FFFFFF"/>
                  </a:solidFill>
                  <a:ea typeface="Pretendard Regular"/>
                </a:rPr>
                <a:t>메시지</a:t>
              </a:r>
            </a:p>
          </p:txBody>
        </p:sp>
      </p:grpSp>
      <p:sp>
        <p:nvSpPr>
          <p:cNvPr id="38" name="TextBox 8">
            <a:extLst>
              <a:ext uri="{FF2B5EF4-FFF2-40B4-BE49-F238E27FC236}">
                <a16:creationId xmlns:a16="http://schemas.microsoft.com/office/drawing/2014/main" id="{A9FD2280-8056-5669-CBCC-D70E24F93782}"/>
              </a:ext>
            </a:extLst>
          </p:cNvPr>
          <p:cNvSpPr txBox="1"/>
          <p:nvPr/>
        </p:nvSpPr>
        <p:spPr>
          <a:xfrm>
            <a:off x="9784227" y="399796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JS</a:t>
            </a: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 </a:t>
            </a: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Import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C31ABFA2-3A70-2C05-6928-CD24709E20CA}"/>
              </a:ext>
            </a:extLst>
          </p:cNvPr>
          <p:cNvSpPr txBox="1"/>
          <p:nvPr/>
        </p:nvSpPr>
        <p:spPr>
          <a:xfrm>
            <a:off x="9784226" y="1776509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결제 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14DDF-B3B9-F00C-C651-9EC957AABDCB}"/>
              </a:ext>
            </a:extLst>
          </p:cNvPr>
          <p:cNvSpPr txBox="1"/>
          <p:nvPr/>
        </p:nvSpPr>
        <p:spPr>
          <a:xfrm>
            <a:off x="9741665" y="9376732"/>
            <a:ext cx="68194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D7292A-409A-BC55-302A-BEC2C34B9445}"/>
              </a:ext>
            </a:extLst>
          </p:cNvPr>
          <p:cNvSpPr/>
          <p:nvPr/>
        </p:nvSpPr>
        <p:spPr>
          <a:xfrm>
            <a:off x="11301412" y="2614612"/>
            <a:ext cx="1514475" cy="271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BAE6D-0F19-8E04-BF0A-E6D849BA8AA2}"/>
              </a:ext>
            </a:extLst>
          </p:cNvPr>
          <p:cNvSpPr txBox="1"/>
          <p:nvPr/>
        </p:nvSpPr>
        <p:spPr>
          <a:xfrm>
            <a:off x="5871990" y="462570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>
                <a:cs typeface="Calibri"/>
              </a:rPr>
              <a:t>이미지-kakao api​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-774700" y="2413000"/>
            <a:ext cx="5461000" cy="5461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935200" y="51435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63800" y="5143500"/>
            <a:ext cx="58166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4622800"/>
            <a:ext cx="139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0" y="4622800"/>
            <a:ext cx="139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2362200"/>
            <a:ext cx="40767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4178300"/>
            <a:ext cx="40767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6045200"/>
            <a:ext cx="4076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7975600"/>
            <a:ext cx="4076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2413000"/>
            <a:ext cx="4076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5156200"/>
            <a:ext cx="40767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900" y="7277100"/>
            <a:ext cx="4076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7900" y="4775200"/>
            <a:ext cx="20701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THELuxGoB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2000" y="25400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프로젝트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개요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프로젝트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배경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패르소나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키워드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42000" y="18034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42000" y="43815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개요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서비스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흐름도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42000" y="36576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42000" y="6235700"/>
            <a:ext cx="424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전체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시스템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구성도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</a:t>
            </a:r>
          </a:p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핵심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모듈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설명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(Frontend, Backend, DB, API)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42000" y="54991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42000" y="8153400"/>
            <a:ext cx="431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DB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(Database Design)</a:t>
            </a:r>
          </a:p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ERD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다이어그램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 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테이블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및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컬럼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2000" y="7416800"/>
            <a:ext cx="4343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45900" y="2514600"/>
            <a:ext cx="2882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UI/UX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(UI/UX Design)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화면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(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와이어프레임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)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반응형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·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접근성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고려사항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45900" y="1803400"/>
            <a:ext cx="952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45900" y="5321300"/>
            <a:ext cx="3009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주요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코드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설명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기능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구현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시안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영상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45900" y="4610100"/>
            <a:ext cx="1054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45900" y="7480300"/>
            <a:ext cx="2882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기술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스택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/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깃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 </a:t>
            </a:r>
          </a:p>
          <a:p>
            <a:pPr lvl="0" algn="l">
              <a:lnSpc>
                <a:spcPct val="139440"/>
              </a:lnSpc>
            </a:pP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향후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발전</a:t>
            </a:r>
            <a:r>
              <a:rPr lang="en-US" sz="1700" b="0" i="0" u="none" strike="noStrike">
                <a:solidFill>
                  <a:srgbClr val="595959"/>
                </a:solidFill>
                <a:latin typeface="THELuxGoM"/>
              </a:rPr>
              <a:t> </a:t>
            </a:r>
            <a:r>
              <a:rPr lang="ko-KR" sz="1700" b="0" i="0" u="none" strike="noStrike">
                <a:solidFill>
                  <a:srgbClr val="595959"/>
                </a:solidFill>
                <a:ea typeface="THELuxGoM"/>
              </a:rPr>
              <a:t>방향</a:t>
            </a:r>
            <a:endParaRPr lang="en-US" sz="1700" b="0" i="0" u="none" strike="noStrike">
              <a:solidFill>
                <a:srgbClr val="595959"/>
              </a:solidFill>
              <a:latin typeface="THELuxGo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645900" y="6743700"/>
            <a:ext cx="952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3000" b="1" i="0" u="none" strike="noStrike" spc="-100">
                <a:solidFill>
                  <a:srgbClr val="000000"/>
                </a:solidFill>
                <a:latin typeface="THELuxGoM"/>
              </a:rPr>
              <a:t>07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1962B-1CBE-8B44-1895-092568D02075}"/>
              </a:ext>
            </a:extLst>
          </p:cNvPr>
          <p:cNvSpPr txBox="1"/>
          <p:nvPr/>
        </p:nvSpPr>
        <p:spPr>
          <a:xfrm>
            <a:off x="10754928" y="725953"/>
            <a:ext cx="77971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>
            <a:extLst>
              <a:ext uri="{FF2B5EF4-FFF2-40B4-BE49-F238E27FC236}">
                <a16:creationId xmlns:a16="http://schemas.microsoft.com/office/drawing/2014/main" id="{262AE01A-A522-CC36-15F3-449E8D8580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992"/>
            <a:ext cx="16713200" cy="25400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424CC28E-87F8-FFAC-BA5A-D27CD3DEC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51534" y="5072"/>
            <a:ext cx="8836465" cy="1028700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44902847-C1B6-95BF-E33B-7393E4406BE7}"/>
              </a:ext>
            </a:extLst>
          </p:cNvPr>
          <p:cNvSpPr txBox="1"/>
          <p:nvPr/>
        </p:nvSpPr>
        <p:spPr>
          <a:xfrm>
            <a:off x="9784227" y="399796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이 함수 실행 되면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97349" y="985690"/>
            <a:ext cx="6135413" cy="10073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797349" y="3333540"/>
            <a:ext cx="8289407" cy="233951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EACA5B-813D-C8CF-DC2D-51A88FFA42E7}"/>
              </a:ext>
            </a:extLst>
          </p:cNvPr>
          <p:cNvGrpSpPr/>
          <p:nvPr/>
        </p:nvGrpSpPr>
        <p:grpSpPr>
          <a:xfrm>
            <a:off x="2058405" y="1090444"/>
            <a:ext cx="4241279" cy="5702800"/>
            <a:chOff x="911424" y="3429000"/>
            <a:chExt cx="1879600" cy="25273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11424" y="3429000"/>
              <a:ext cx="1879600" cy="25273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656171" y="4720663"/>
              <a:ext cx="355600" cy="3556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19671" y="4784163"/>
              <a:ext cx="228600" cy="2286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83171" y="4847662"/>
              <a:ext cx="114300" cy="114300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807381" y="6654307"/>
            <a:ext cx="8279121" cy="202593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68203" y="7503732"/>
            <a:ext cx="5373900" cy="727732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 lang="ko-KR" altLang="en-US"/>
            </a:pP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AOP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감지</a:t>
            </a:r>
            <a:endParaRPr lang="en-US" sz="3000" b="1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2399" y="8797007"/>
            <a:ext cx="5865517" cy="1213161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 lang="ko-KR" altLang="en-US"/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데이터로</a:t>
            </a:r>
          </a:p>
          <a:p>
            <a:pPr lvl="0" algn="l">
              <a:lnSpc>
                <a:spcPct val="99600"/>
              </a:lnSpc>
              <a:defRPr lang="ko-KR" altLang="en-US"/>
            </a:pP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결제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코인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증감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로그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Bold"/>
              </a:rPr>
              <a:t>기록</a:t>
            </a:r>
            <a:endParaRPr lang="en-US" sz="3000" b="1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8957B618-983C-6245-B878-7AD3F07A75CE}"/>
              </a:ext>
            </a:extLst>
          </p:cNvPr>
          <p:cNvSpPr txBox="1"/>
          <p:nvPr/>
        </p:nvSpPr>
        <p:spPr>
          <a:xfrm>
            <a:off x="584200" y="190500"/>
            <a:ext cx="873982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코인 결제 페이지 기술 </a:t>
            </a: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: 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AOP(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관점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지향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altLang="ko-KR" sz="2800" b="1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altLang="ko-KR" sz="2800" b="1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26FE3D11-F5D5-EAB2-1B8E-731F344B94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3871898" y="8113193"/>
            <a:ext cx="579900" cy="5799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B2E8338-6587-1C85-DBDA-FA22C5760C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5400000">
            <a:off x="3868521" y="6787434"/>
            <a:ext cx="579900" cy="579900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21FE50E1-7C7A-1512-34D9-7B54C50A9200}"/>
              </a:ext>
            </a:extLst>
          </p:cNvPr>
          <p:cNvSpPr txBox="1"/>
          <p:nvPr/>
        </p:nvSpPr>
        <p:spPr>
          <a:xfrm>
            <a:off x="9784226" y="2642349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en-US" altLang="ko-KR" sz="2400" b="1">
                <a:solidFill>
                  <a:srgbClr val="000000"/>
                </a:solidFill>
                <a:ea typeface="Pretendard Regular"/>
              </a:rPr>
              <a:t>Aspect </a:t>
            </a: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가 받아서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AC3622F-DFC2-8423-F526-70A801B033B4}"/>
              </a:ext>
            </a:extLst>
          </p:cNvPr>
          <p:cNvSpPr txBox="1"/>
          <p:nvPr/>
        </p:nvSpPr>
        <p:spPr>
          <a:xfrm>
            <a:off x="9784226" y="5862418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해당 함수 실행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1934C-4316-EDAB-9284-579331F76DF7}"/>
              </a:ext>
            </a:extLst>
          </p:cNvPr>
          <p:cNvSpPr txBox="1"/>
          <p:nvPr/>
        </p:nvSpPr>
        <p:spPr>
          <a:xfrm>
            <a:off x="9810520" y="9597069"/>
            <a:ext cx="664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5D646-994B-734C-C8BC-D494A318AA09}"/>
              </a:ext>
            </a:extLst>
          </p:cNvPr>
          <p:cNvSpPr txBox="1"/>
          <p:nvPr/>
        </p:nvSpPr>
        <p:spPr>
          <a:xfrm>
            <a:off x="6465658" y="6264088"/>
            <a:ext cx="28704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kakao</a:t>
            </a:r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 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api</a:t>
            </a:r>
            <a:endParaRPr lang="ko-KR" altLang="en-US" sz="280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431A0D1F-7C27-D080-BB10-2BFB84D9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3000"/>
          </a:blip>
          <a:stretch>
            <a:fillRect/>
          </a:stretch>
        </p:blipFill>
        <p:spPr>
          <a:xfrm>
            <a:off x="584200" y="570992"/>
            <a:ext cx="16713200" cy="25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CA0A07D-D4C8-FE6D-9729-4340D174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83"/>
          <a:stretch>
            <a:fillRect/>
          </a:stretch>
        </p:blipFill>
        <p:spPr>
          <a:xfrm>
            <a:off x="584201" y="654050"/>
            <a:ext cx="9029700" cy="468058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50412" y="3924300"/>
            <a:ext cx="8102600" cy="615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60000">
            <a:off x="4836781" y="5192487"/>
            <a:ext cx="524539" cy="52453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7" name="Group 7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4200" y="5738172"/>
            <a:ext cx="9029700" cy="164176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7774" y="7663780"/>
            <a:ext cx="8968996" cy="205222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59146" y="6635956"/>
            <a:ext cx="7377840" cy="329422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59146" y="4686406"/>
            <a:ext cx="7377841" cy="183687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rcRect l="7813" t="2836" r="18664" b="18441"/>
          <a:stretch>
            <a:fillRect/>
          </a:stretch>
        </p:blipFill>
        <p:spPr>
          <a:xfrm>
            <a:off x="10130008" y="584200"/>
            <a:ext cx="4410490" cy="311150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A7AD0E75-D230-0DA7-04C8-7158101A3E7B}"/>
              </a:ext>
            </a:extLst>
          </p:cNvPr>
          <p:cNvSpPr txBox="1"/>
          <p:nvPr/>
        </p:nvSpPr>
        <p:spPr>
          <a:xfrm>
            <a:off x="584200" y="190500"/>
            <a:ext cx="873982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2500" b="1" i="0" u="none" strike="noStrike">
                <a:solidFill>
                  <a:srgbClr val="0E6D62">
                    <a:alpha val="50196"/>
                  </a:srgbClr>
                </a:solidFill>
                <a:latin typeface="Pretendard SemiBold"/>
              </a:rPr>
              <a:t>문의내역 </a:t>
            </a:r>
            <a:endParaRPr lang="en-US" sz="2500" b="1" i="0" u="none" strike="noStrike">
              <a:solidFill>
                <a:srgbClr val="0E6D62">
                  <a:alpha val="50196"/>
                </a:srgbClr>
              </a:solidFill>
              <a:latin typeface="Pretendard SemiBold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E8F3E5-6970-B8B4-11B9-B5F45F78607C}"/>
              </a:ext>
            </a:extLst>
          </p:cNvPr>
          <p:cNvSpPr/>
          <p:nvPr/>
        </p:nvSpPr>
        <p:spPr>
          <a:xfrm>
            <a:off x="6875748" y="6475648"/>
            <a:ext cx="612068" cy="293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361100D-13C7-59A0-4EDD-56484FD0025B}"/>
              </a:ext>
            </a:extLst>
          </p:cNvPr>
          <p:cNvSpPr/>
          <p:nvPr/>
        </p:nvSpPr>
        <p:spPr>
          <a:xfrm>
            <a:off x="6875748" y="8599884"/>
            <a:ext cx="612068" cy="3141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930D5418-8F44-2724-BF71-B1C37928C171}"/>
              </a:ext>
            </a:extLst>
          </p:cNvPr>
          <p:cNvSpPr txBox="1"/>
          <p:nvPr/>
        </p:nvSpPr>
        <p:spPr>
          <a:xfrm>
            <a:off x="10275534" y="4162677"/>
            <a:ext cx="8302277" cy="508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 sz="2400" b="1">
                <a:solidFill>
                  <a:srgbClr val="000000"/>
                </a:solidFill>
                <a:ea typeface="Pretendard Regular"/>
              </a:rPr>
              <a:t>문의 등록 시 관리자페이지에서 띄우는 부분</a:t>
            </a:r>
            <a:endParaRPr lang="ko-KR" altLang="ko-KR" sz="2400" b="1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7E4D6-E4BC-12C7-2A16-F644FF135F04}"/>
              </a:ext>
            </a:extLst>
          </p:cNvPr>
          <p:cNvSpPr txBox="1"/>
          <p:nvPr/>
        </p:nvSpPr>
        <p:spPr>
          <a:xfrm>
            <a:off x="10127255" y="53707"/>
            <a:ext cx="76457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102A-7D7A-1277-5C3F-4E93AB1B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>
            <a:extLst>
              <a:ext uri="{FF2B5EF4-FFF2-40B4-BE49-F238E27FC236}">
                <a16:creationId xmlns:a16="http://schemas.microsoft.com/office/drawing/2014/main" id="{9C965AD9-A607-E384-07AE-7C7DF3E121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3041C010-D806-1188-08AD-0E97B8A0D127}"/>
              </a:ext>
            </a:extLst>
          </p:cNvPr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06.</a:t>
            </a:r>
            <a:r>
              <a:rPr lang="ko-KR" altLang="ko-KR" sz="280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ko-KR" sz="2800" b="1">
                <a:solidFill>
                  <a:srgbClr val="595959"/>
                </a:solidFill>
                <a:ea typeface="THELuxGoM"/>
              </a:rPr>
              <a:t>시안</a:t>
            </a:r>
            <a:r>
              <a:rPr lang="en-US" altLang="ko-KR" sz="2800" b="1">
                <a:solidFill>
                  <a:srgbClr val="595959"/>
                </a:solidFill>
                <a:latin typeface="THELuxGoM"/>
              </a:rPr>
              <a:t> </a:t>
            </a:r>
            <a:r>
              <a:rPr lang="ko-KR" altLang="ko-KR" sz="2800" b="1">
                <a:solidFill>
                  <a:srgbClr val="595959"/>
                </a:solidFill>
                <a:ea typeface="THELuxGoM"/>
              </a:rPr>
              <a:t>영상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73D3BD-F744-BF68-C247-AD6E11A26568}"/>
              </a:ext>
            </a:extLst>
          </p:cNvPr>
          <p:cNvSpPr/>
          <p:nvPr/>
        </p:nvSpPr>
        <p:spPr>
          <a:xfrm>
            <a:off x="520700" y="1075048"/>
            <a:ext cx="17444280" cy="88944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59914-6699-FB2B-46AC-D2926D672180}"/>
              </a:ext>
            </a:extLst>
          </p:cNvPr>
          <p:cNvSpPr txBox="1"/>
          <p:nvPr/>
        </p:nvSpPr>
        <p:spPr>
          <a:xfrm>
            <a:off x="11228942" y="260273"/>
            <a:ext cx="72188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5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12AB-024B-3283-FB26-F2565C101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21144F-C426-802F-B276-37684306B63C}"/>
              </a:ext>
            </a:extLst>
          </p:cNvPr>
          <p:cNvGrpSpPr/>
          <p:nvPr/>
        </p:nvGrpSpPr>
        <p:grpSpPr>
          <a:xfrm>
            <a:off x="16486102" y="3853206"/>
            <a:ext cx="977900" cy="660400"/>
            <a:chOff x="4076700" y="5435600"/>
            <a:chExt cx="977900" cy="660400"/>
          </a:xfrm>
        </p:grpSpPr>
        <p:pic>
          <p:nvPicPr>
            <p:cNvPr id="31" name="Picture 31">
              <a:extLst>
                <a:ext uri="{FF2B5EF4-FFF2-40B4-BE49-F238E27FC236}">
                  <a16:creationId xmlns:a16="http://schemas.microsoft.com/office/drawing/2014/main" id="{75BD0949-86C1-5A1C-428B-FBFCF74E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100" y="5435600"/>
              <a:ext cx="660400" cy="660400"/>
            </a:xfrm>
            <a:prstGeom prst="rect">
              <a:avLst/>
            </a:prstGeom>
          </p:spPr>
        </p:pic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5B4D85BD-4B1A-43DD-970B-F3FB79971FE1}"/>
                </a:ext>
              </a:extLst>
            </p:cNvPr>
            <p:cNvSpPr txBox="1"/>
            <p:nvPr/>
          </p:nvSpPr>
          <p:spPr>
            <a:xfrm>
              <a:off x="4076700" y="5473700"/>
              <a:ext cx="977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sz="3000" b="0" i="0" u="none" strike="noStrike">
                  <a:solidFill>
                    <a:srgbClr val="22CC88"/>
                  </a:solidFill>
                  <a:latin typeface="S-Core Dream 6 Bold"/>
                </a:rPr>
                <a:t>02</a:t>
              </a:r>
            </a:p>
          </p:txBody>
        </p:sp>
      </p:grpSp>
      <p:pic>
        <p:nvPicPr>
          <p:cNvPr id="39" name="Picture 39">
            <a:extLst>
              <a:ext uri="{FF2B5EF4-FFF2-40B4-BE49-F238E27FC236}">
                <a16:creationId xmlns:a16="http://schemas.microsoft.com/office/drawing/2014/main" id="{F8FB2160-A282-AAC2-610A-3E8C09DC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A4DD52FA-6A8E-6FF6-B80B-9389B3781E2F}"/>
              </a:ext>
            </a:extLst>
          </p:cNvPr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07.</a:t>
            </a:r>
            <a:r>
              <a:rPr lang="ko-KR" altLang="ko-KR" sz="280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800" b="1">
                <a:solidFill>
                  <a:srgbClr val="595959"/>
                </a:solidFill>
                <a:ea typeface="THELuxGoM"/>
              </a:rPr>
              <a:t>기술 스택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 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0912D5C8-12BA-2295-698D-3AAAC4735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92372" y="1507096"/>
            <a:ext cx="5405102" cy="8195266"/>
          </a:xfrm>
          <a:prstGeom prst="rect">
            <a:avLst/>
          </a:prstGeom>
          <a:effectLst>
            <a:outerShdw blurRad="258716" dist="117619" dir="2700000">
              <a:srgbClr val="000000">
                <a:alpha val="50000"/>
              </a:srgbClr>
            </a:outerShdw>
          </a:effectLst>
        </p:spPr>
      </p:pic>
      <p:sp>
        <p:nvSpPr>
          <p:cNvPr id="50" name="TextBox 25">
            <a:extLst>
              <a:ext uri="{FF2B5EF4-FFF2-40B4-BE49-F238E27FC236}">
                <a16:creationId xmlns:a16="http://schemas.microsoft.com/office/drawing/2014/main" id="{1EE04279-7933-7937-A32B-84339CCF90EB}"/>
              </a:ext>
            </a:extLst>
          </p:cNvPr>
          <p:cNvSpPr txBox="1"/>
          <p:nvPr/>
        </p:nvSpPr>
        <p:spPr>
          <a:xfrm>
            <a:off x="8245401" y="1982861"/>
            <a:ext cx="6173369" cy="10155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>
                <a:solidFill>
                  <a:srgbClr val="000000"/>
                </a:solidFill>
                <a:ea typeface="Pretendard Regular"/>
              </a:rPr>
              <a:t>코드의</a:t>
            </a:r>
            <a:r>
              <a:rPr lang="en-US" altLang="ko-KR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altLang="ko-KR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/>
              </a:rPr>
              <a:t>내역</a:t>
            </a:r>
            <a:r>
              <a:rPr lang="en-US" altLang="ko-KR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altLang="ko-KR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/>
              </a:rPr>
              <a:t>순서로</a:t>
            </a:r>
            <a:r>
              <a:rPr lang="en-US" altLang="ko-KR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ko-KR">
                <a:solidFill>
                  <a:srgbClr val="000000"/>
                </a:solidFill>
                <a:ea typeface="Pretendard Regular"/>
              </a:rPr>
              <a:t>원격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6142173-9FAD-E8F1-F2EB-D798C8709F78}"/>
              </a:ext>
            </a:extLst>
          </p:cNvPr>
          <p:cNvGrpSpPr/>
          <p:nvPr/>
        </p:nvGrpSpPr>
        <p:grpSpPr>
          <a:xfrm>
            <a:off x="7974660" y="1468996"/>
            <a:ext cx="5633836" cy="6677783"/>
            <a:chOff x="7496748" y="1468996"/>
            <a:chExt cx="5633836" cy="6677783"/>
          </a:xfrm>
        </p:grpSpPr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DE3AADD3-F5BF-DAF7-DDE4-1EE732B5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6248" y="1589161"/>
              <a:ext cx="2540000" cy="39370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6DA7B5-44FB-12D2-9128-2E06E05E6E7D}"/>
                </a:ext>
              </a:extLst>
            </p:cNvPr>
            <p:cNvGrpSpPr/>
            <p:nvPr/>
          </p:nvGrpSpPr>
          <p:grpSpPr>
            <a:xfrm>
              <a:off x="7496748" y="1468996"/>
              <a:ext cx="977900" cy="660400"/>
              <a:chOff x="2129064" y="5435600"/>
              <a:chExt cx="977900" cy="660400"/>
            </a:xfrm>
          </p:grpSpPr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D64FBF96-8EF3-7491-B665-FCEAC17AB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94164" y="5435600"/>
                <a:ext cx="660400" cy="660400"/>
              </a:xfrm>
              <a:prstGeom prst="rect">
                <a:avLst/>
              </a:prstGeom>
            </p:spPr>
          </p:pic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DD9E2AA-6C7F-8525-459B-69BA6C786DE6}"/>
                  </a:ext>
                </a:extLst>
              </p:cNvPr>
              <p:cNvSpPr txBox="1"/>
              <p:nvPr/>
            </p:nvSpPr>
            <p:spPr>
              <a:xfrm>
                <a:off x="2129064" y="5473700"/>
                <a:ext cx="977900" cy="5334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21927"/>
                  </a:lnSpc>
                </a:pPr>
                <a:r>
                  <a:rPr lang="en-US" sz="3000" b="0" i="0" u="none" strike="noStrike">
                    <a:solidFill>
                      <a:srgbClr val="22CC88"/>
                    </a:solidFill>
                    <a:latin typeface="S-Core Dream 6 Bold"/>
                  </a:rPr>
                  <a:t>02</a:t>
                </a:r>
              </a:p>
            </p:txBody>
          </p:sp>
        </p:grp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E9D3AD3-FFCD-3EA8-A952-72AF261A0208}"/>
                </a:ext>
              </a:extLst>
            </p:cNvPr>
            <p:cNvSpPr txBox="1"/>
            <p:nvPr/>
          </p:nvSpPr>
          <p:spPr>
            <a:xfrm>
              <a:off x="8639748" y="1575574"/>
              <a:ext cx="21971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altLang="ko-KR" sz="3200" b="1">
                  <a:solidFill>
                    <a:srgbClr val="383A42"/>
                  </a:solidFill>
                  <a:ea typeface="S-Core Dream 6 Bold"/>
                </a:rPr>
                <a:t>Git</a:t>
              </a:r>
              <a:endParaRPr lang="ko-KR" sz="2800" b="1" i="0" u="none" strike="noStrike">
                <a:solidFill>
                  <a:srgbClr val="383A42"/>
                </a:solidFill>
                <a:ea typeface="S-Core Dream 6 Bold"/>
              </a:endParaRPr>
            </a:p>
          </p:txBody>
        </p:sp>
        <p:sp>
          <p:nvSpPr>
            <p:cNvPr id="51" name="TextBox 25">
              <a:extLst>
                <a:ext uri="{FF2B5EF4-FFF2-40B4-BE49-F238E27FC236}">
                  <a16:creationId xmlns:a16="http://schemas.microsoft.com/office/drawing/2014/main" id="{5BFBE04C-D605-8AA1-BE7B-80E617621893}"/>
                </a:ext>
              </a:extLst>
            </p:cNvPr>
            <p:cNvSpPr txBox="1"/>
            <p:nvPr/>
          </p:nvSpPr>
          <p:spPr>
            <a:xfrm>
              <a:off x="7725482" y="3293476"/>
              <a:ext cx="4032295" cy="21864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  <a:buClr>
                  <a:srgbClr val="000000"/>
                </a:buClr>
                <a:defRPr lang="ko-KR" altLang="en-US"/>
              </a:pP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[ </a:t>
              </a:r>
              <a:r>
                <a:rPr lang="ko-KR" altLang="en-US" sz="2300" b="1">
                  <a:solidFill>
                    <a:srgbClr val="22CC88"/>
                  </a:solidFill>
                  <a:ea typeface="Pretendard Regular"/>
                </a:rPr>
                <a:t>주요 기능 </a:t>
              </a: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]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endParaRPr lang="en-US" altLang="ko-KR" sz="2300">
                <a:solidFill>
                  <a:srgbClr val="000000"/>
                </a:solidFill>
                <a:ea typeface="Pretendard Regular"/>
              </a:endParaRP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기능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분산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시스템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브</a:t>
              </a:r>
              <a:r>
                <a:rPr lang="ko-KR" altLang="en-US" sz="2300" err="1">
                  <a:solidFill>
                    <a:srgbClr val="000000"/>
                  </a:solidFill>
                  <a:ea typeface="Pretendard Regular"/>
                </a:rPr>
                <a:t>렌</a:t>
              </a: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치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기능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백업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,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롤백</a:t>
              </a:r>
            </a:p>
          </p:txBody>
        </p: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A1F7A836-39B6-4456-A3F4-50736457F097}"/>
                </a:ext>
              </a:extLst>
            </p:cNvPr>
            <p:cNvSpPr txBox="1"/>
            <p:nvPr/>
          </p:nvSpPr>
          <p:spPr>
            <a:xfrm>
              <a:off x="7725482" y="5960296"/>
              <a:ext cx="5405102" cy="218648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  <a:buClr>
                  <a:srgbClr val="000000"/>
                </a:buClr>
                <a:defRPr lang="ko-KR" altLang="en-US"/>
              </a:pP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[ </a:t>
              </a:r>
              <a:r>
                <a:rPr lang="ko-KR" altLang="en-US" sz="2300" b="1">
                  <a:solidFill>
                    <a:srgbClr val="22CC88"/>
                  </a:solidFill>
                  <a:ea typeface="Pretendard Regular"/>
                </a:rPr>
                <a:t>팀 프로젝트 사용 이점 </a:t>
              </a:r>
              <a:r>
                <a:rPr lang="en-US" altLang="ko-KR" sz="2300" b="1">
                  <a:solidFill>
                    <a:srgbClr val="22CC88"/>
                  </a:solidFill>
                  <a:ea typeface="Pretendard Regular"/>
                </a:rPr>
                <a:t>]</a:t>
              </a:r>
            </a:p>
            <a:p>
              <a:pPr marL="342900" lvl="0" indent="-342900">
                <a:lnSpc>
                  <a:spcPct val="99600"/>
                </a:lnSpc>
                <a:buClr>
                  <a:srgbClr val="000000"/>
                </a:buClr>
                <a:buFont typeface="Arial"/>
                <a:buChar char="●"/>
                <a:defRPr lang="ko-KR" altLang="en-US"/>
              </a:pPr>
              <a:endParaRPr lang="en-US" altLang="ko-KR" sz="2300">
                <a:solidFill>
                  <a:srgbClr val="000000"/>
                </a:solidFill>
                <a:ea typeface="Pretendard Regular"/>
              </a:endParaRP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철저한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프로젝트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버전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관리</a:t>
              </a: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간단해지는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협업</a:t>
              </a:r>
            </a:p>
            <a:p>
              <a:pPr marL="342900" lvl="0" indent="-342900">
                <a:lnSpc>
                  <a:spcPct val="99600"/>
                </a:lnSpc>
                <a:buFont typeface="Arial" panose="020B0604020202020204" pitchFamily="34" charset="0"/>
                <a:buChar char="•"/>
                <a:defRPr lang="ko-KR" altLang="en-US"/>
              </a:pPr>
              <a:r>
                <a:rPr lang="ko-KR" altLang="ko-KR" sz="2300" err="1">
                  <a:solidFill>
                    <a:srgbClr val="000000"/>
                  </a:solidFill>
                  <a:ea typeface="Pretendard Regular"/>
                </a:rPr>
                <a:t>작업물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간의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충돌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해결</a:t>
              </a:r>
              <a:r>
                <a:rPr lang="en-US" altLang="ko-KR" sz="2300">
                  <a:solidFill>
                    <a:srgbClr val="000000"/>
                  </a:solidFill>
                  <a:latin typeface="Pretendard Regular"/>
                </a:rPr>
                <a:t> </a:t>
              </a:r>
              <a:r>
                <a:rPr lang="ko-KR" altLang="ko-KR" sz="2300">
                  <a:solidFill>
                    <a:srgbClr val="000000"/>
                  </a:solidFill>
                  <a:ea typeface="Pretendard Regular"/>
                </a:rPr>
                <a:t>용이</a:t>
              </a:r>
            </a:p>
          </p:txBody>
        </p:sp>
      </p:grpSp>
      <p:pic>
        <p:nvPicPr>
          <p:cNvPr id="55" name="Picture 45">
            <a:extLst>
              <a:ext uri="{FF2B5EF4-FFF2-40B4-BE49-F238E27FC236}">
                <a16:creationId xmlns:a16="http://schemas.microsoft.com/office/drawing/2014/main" id="{B491EACD-A147-F143-385E-4D2199C7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791" y="1589161"/>
            <a:ext cx="4194466" cy="393700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C6535688-8106-9451-BB6B-063EC36AD16A}"/>
              </a:ext>
            </a:extLst>
          </p:cNvPr>
          <p:cNvGrpSpPr/>
          <p:nvPr/>
        </p:nvGrpSpPr>
        <p:grpSpPr>
          <a:xfrm>
            <a:off x="691291" y="1468996"/>
            <a:ext cx="977900" cy="660400"/>
            <a:chOff x="2129064" y="5435600"/>
            <a:chExt cx="977900" cy="660400"/>
          </a:xfrm>
        </p:grpSpPr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B967C8C6-FA09-D036-522A-CA38EAA3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164" y="5435600"/>
              <a:ext cx="660400" cy="660400"/>
            </a:xfrm>
            <a:prstGeom prst="rect">
              <a:avLst/>
            </a:prstGeom>
          </p:spPr>
        </p:pic>
        <p:sp>
          <p:nvSpPr>
            <p:cNvPr id="58" name="TextBox 5">
              <a:extLst>
                <a:ext uri="{FF2B5EF4-FFF2-40B4-BE49-F238E27FC236}">
                  <a16:creationId xmlns:a16="http://schemas.microsoft.com/office/drawing/2014/main" id="{99F0569E-D7B2-5FD4-6391-C1488DCC1FEF}"/>
                </a:ext>
              </a:extLst>
            </p:cNvPr>
            <p:cNvSpPr txBox="1"/>
            <p:nvPr/>
          </p:nvSpPr>
          <p:spPr>
            <a:xfrm>
              <a:off x="2129064" y="5473700"/>
              <a:ext cx="9779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1927"/>
                </a:lnSpc>
              </a:pPr>
              <a:r>
                <a:rPr lang="en-US" sz="3000" b="0" i="0" u="none" strike="noStrike">
                  <a:solidFill>
                    <a:srgbClr val="22CC88"/>
                  </a:solidFill>
                  <a:latin typeface="S-Core Dream 6 Bold"/>
                </a:rPr>
                <a:t>01</a:t>
              </a:r>
            </a:p>
          </p:txBody>
        </p:sp>
      </p:grpSp>
      <p:sp>
        <p:nvSpPr>
          <p:cNvPr id="59" name="TextBox 24">
            <a:extLst>
              <a:ext uri="{FF2B5EF4-FFF2-40B4-BE49-F238E27FC236}">
                <a16:creationId xmlns:a16="http://schemas.microsoft.com/office/drawing/2014/main" id="{3124E90E-1DDB-1FC1-7CEB-E9C7FE979370}"/>
              </a:ext>
            </a:extLst>
          </p:cNvPr>
          <p:cNvSpPr txBox="1"/>
          <p:nvPr/>
        </p:nvSpPr>
        <p:spPr>
          <a:xfrm>
            <a:off x="1834291" y="1575574"/>
            <a:ext cx="370022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endParaRPr lang="ko-KR" sz="2800" b="1" i="0" u="none" strike="noStrike">
              <a:solidFill>
                <a:srgbClr val="383A42"/>
              </a:solidFill>
              <a:ea typeface="S-Core Dream 6 Bold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1B805C5-E405-AD21-F2E7-88B315BA6936}"/>
              </a:ext>
            </a:extLst>
          </p:cNvPr>
          <p:cNvCxnSpPr>
            <a:cxnSpLocks/>
          </p:cNvCxnSpPr>
          <p:nvPr/>
        </p:nvCxnSpPr>
        <p:spPr>
          <a:xfrm>
            <a:off x="6130357" y="1795128"/>
            <a:ext cx="1501475" cy="0"/>
          </a:xfrm>
          <a:prstGeom prst="line">
            <a:avLst/>
          </a:prstGeom>
          <a:ln>
            <a:solidFill>
              <a:srgbClr val="22CC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>
            <a:extLst>
              <a:ext uri="{FF2B5EF4-FFF2-40B4-BE49-F238E27FC236}">
                <a16:creationId xmlns:a16="http://schemas.microsoft.com/office/drawing/2014/main" id="{E1D19F86-47FB-8B52-5F0B-E01EF1DDD8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674" t="7284" r="10674" b="6383"/>
          <a:stretch>
            <a:fillRect/>
          </a:stretch>
        </p:blipFill>
        <p:spPr>
          <a:xfrm>
            <a:off x="838489" y="6177347"/>
            <a:ext cx="6173368" cy="4015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4" name="TextBox 25">
            <a:extLst>
              <a:ext uri="{FF2B5EF4-FFF2-40B4-BE49-F238E27FC236}">
                <a16:creationId xmlns:a16="http://schemas.microsoft.com/office/drawing/2014/main" id="{CB31857D-B915-14B3-6CB1-D4C1B6C3866E}"/>
              </a:ext>
            </a:extLst>
          </p:cNvPr>
          <p:cNvSpPr txBox="1"/>
          <p:nvPr/>
        </p:nvSpPr>
        <p:spPr>
          <a:xfrm>
            <a:off x="844980" y="2424723"/>
            <a:ext cx="6240538" cy="44422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 b="1">
                <a:solidFill>
                  <a:srgbClr val="22CC88"/>
                </a:solidFill>
                <a:ea typeface="Pretendard Regular"/>
              </a:rPr>
              <a:t>[ </a:t>
            </a:r>
            <a:r>
              <a:rPr lang="ko-KR" altLang="en-US" sz="2300" b="1">
                <a:solidFill>
                  <a:srgbClr val="22CC88"/>
                </a:solidFill>
                <a:ea typeface="Pretendard Regular"/>
              </a:rPr>
              <a:t>주요 기능 </a:t>
            </a:r>
            <a:r>
              <a:rPr lang="en-US" altLang="ko-KR" sz="2300" b="1">
                <a:solidFill>
                  <a:srgbClr val="22CC88"/>
                </a:solidFill>
                <a:ea typeface="Pretendard Regular"/>
              </a:rPr>
              <a:t>]</a:t>
            </a:r>
            <a:endParaRPr lang="en-US" altLang="ko-KR" sz="2300">
              <a:solidFill>
                <a:srgbClr val="000000"/>
              </a:solidFill>
              <a:ea typeface="Pretendard Regular"/>
            </a:endParaRP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사용자 파일 업로드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]</a:t>
            </a:r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	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en-US" altLang="ko-KR" sz="2300" err="1">
                <a:solidFill>
                  <a:srgbClr val="000000"/>
                </a:solidFill>
                <a:ea typeface="Pretendard Regular"/>
              </a:rPr>
              <a:t>Cloudinary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서버 업로드 처리 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(Java API)]</a:t>
            </a:r>
          </a:p>
          <a:p>
            <a:pPr lvl="2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</a:t>
            </a:r>
            <a:r>
              <a:rPr lang="en-US" altLang="ko-KR" sz="2300" err="1">
                <a:solidFill>
                  <a:srgbClr val="000000"/>
                </a:solidFill>
                <a:ea typeface="Pretendard Regular"/>
              </a:rPr>
              <a:t>Cloudinary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응답 결과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(URL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변환 등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)]</a:t>
            </a:r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	      ↓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 lang="ko-KR" altLang="en-US"/>
            </a:pP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[Java 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애플리케이션이 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DB</a:t>
            </a:r>
            <a:r>
              <a:rPr lang="ko-KR" altLang="en-US" sz="2300">
                <a:solidFill>
                  <a:srgbClr val="000000"/>
                </a:solidFill>
                <a:ea typeface="Pretendard Regular"/>
              </a:rPr>
              <a:t>에 업로드 정보 저장</a:t>
            </a:r>
            <a:r>
              <a:rPr lang="en-US" altLang="ko-KR" sz="2300">
                <a:solidFill>
                  <a:srgbClr val="000000"/>
                </a:solidFill>
                <a:ea typeface="Pretendard Regular"/>
              </a:rPr>
              <a:t>]</a:t>
            </a:r>
            <a:endParaRPr lang="ko-KR" altLang="ko-KR" sz="230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7" name="TextBox 24">
            <a:extLst>
              <a:ext uri="{FF2B5EF4-FFF2-40B4-BE49-F238E27FC236}">
                <a16:creationId xmlns:a16="http://schemas.microsoft.com/office/drawing/2014/main" id="{FC850F33-E947-60B0-A802-C4E083CD593E}"/>
              </a:ext>
            </a:extLst>
          </p:cNvPr>
          <p:cNvSpPr txBox="1"/>
          <p:nvPr/>
        </p:nvSpPr>
        <p:spPr>
          <a:xfrm>
            <a:off x="2055017" y="1556266"/>
            <a:ext cx="3524587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altLang="ko-KR" sz="3200" b="1" err="1">
                <a:solidFill>
                  <a:srgbClr val="383A42"/>
                </a:solidFill>
                <a:ea typeface="S-Core Dream 6 Bold"/>
              </a:rPr>
              <a:t>CloudinaryUploader</a:t>
            </a:r>
            <a:endParaRPr lang="ko-KR" sz="2800" b="1" i="0" u="none" strike="noStrike">
              <a:solidFill>
                <a:srgbClr val="383A42"/>
              </a:solidFill>
              <a:ea typeface="S-Core Dream 6 Bold"/>
            </a:endParaRPr>
          </a:p>
        </p:txBody>
      </p:sp>
      <p:sp>
        <p:nvSpPr>
          <p:cNvPr id="80" name="TextBox 25">
            <a:extLst>
              <a:ext uri="{FF2B5EF4-FFF2-40B4-BE49-F238E27FC236}">
                <a16:creationId xmlns:a16="http://schemas.microsoft.com/office/drawing/2014/main" id="{BA878A5D-E420-D873-0BF5-666052C43D40}"/>
              </a:ext>
            </a:extLst>
          </p:cNvPr>
          <p:cNvSpPr txBox="1"/>
          <p:nvPr/>
        </p:nvSpPr>
        <p:spPr>
          <a:xfrm>
            <a:off x="878565" y="2037770"/>
            <a:ext cx="6173369" cy="10155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 lang="ko-KR" altLang="en-US"/>
            </a:pPr>
            <a:r>
              <a:rPr lang="ko-KR" altLang="en-US"/>
              <a:t>이미지 및 동영상 관리를 위한 </a:t>
            </a:r>
            <a:r>
              <a:rPr lang="ko-KR" altLang="en-US" b="1"/>
              <a:t>클라우드 기반 </a:t>
            </a:r>
            <a:endParaRPr lang="en-US" altLang="ko-KR" b="1"/>
          </a:p>
          <a:p>
            <a:pPr lvl="0">
              <a:lnSpc>
                <a:spcPct val="99600"/>
              </a:lnSpc>
              <a:buClr>
                <a:srgbClr val="000000"/>
              </a:buClr>
              <a:defRPr lang="ko-KR" altLang="en-US"/>
            </a:pPr>
            <a:r>
              <a:rPr lang="en-US" altLang="ko-KR" b="1"/>
              <a:t>      </a:t>
            </a:r>
            <a:r>
              <a:rPr lang="ko-KR" altLang="en-US" b="1"/>
              <a:t>미디어 관리 플랫폼</a:t>
            </a:r>
            <a:endParaRPr lang="ko-KR" altLang="ko-KR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72CB9-2274-DB75-8105-37ACCA7F02D0}"/>
              </a:ext>
            </a:extLst>
          </p:cNvPr>
          <p:cNvSpPr txBox="1"/>
          <p:nvPr/>
        </p:nvSpPr>
        <p:spPr>
          <a:xfrm>
            <a:off x="11172825" y="271463"/>
            <a:ext cx="80581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A64AB-881B-A1AF-079E-D3B95F53213B}"/>
              </a:ext>
            </a:extLst>
          </p:cNvPr>
          <p:cNvSpPr txBox="1"/>
          <p:nvPr/>
        </p:nvSpPr>
        <p:spPr>
          <a:xfrm>
            <a:off x="12515497" y="873830"/>
            <a:ext cx="495776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sz="2400" dirty="0">
                <a:solidFill>
                  <a:srgbClr val="C0000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 40: Git workflow - by Alex Xu - ByteByteGo Newsletter</a:t>
            </a:r>
            <a:endParaRPr lang="ko-KR" altLang="en-US" sz="2400">
              <a:solidFill>
                <a:srgbClr val="C00000"/>
              </a:solidFill>
              <a:ea typeface="맑은 고딕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AF720F-FB5E-08E7-967E-480865CF3A6A}"/>
              </a:ext>
            </a:extLst>
          </p:cNvPr>
          <p:cNvSpPr txBox="1"/>
          <p:nvPr/>
        </p:nvSpPr>
        <p:spPr>
          <a:xfrm>
            <a:off x="7160558" y="9480175"/>
            <a:ext cx="36307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solidFill>
                  <a:srgbClr val="FF0000"/>
                </a:solidFill>
                <a:ea typeface="맑은 고딕"/>
                <a:cs typeface="Calibri"/>
              </a:rPr>
              <a:t>이미지-</a:t>
            </a:r>
            <a:r>
              <a:rPr lang="ko-KR" altLang="en-US" sz="2400" dirty="0" err="1">
                <a:solidFill>
                  <a:srgbClr val="FF0000"/>
                </a:solidFill>
                <a:ea typeface="맑은 고딕"/>
                <a:cs typeface="Calibri"/>
              </a:rPr>
              <a:t>Cloudinary</a:t>
            </a:r>
            <a:endParaRPr lang="ko-KR" altLang="en-US" sz="2400" dirty="0">
              <a:solidFill>
                <a:srgbClr val="FF0000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834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F38CE-EE64-2F14-2F7A-7B17480D8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9">
            <a:extLst>
              <a:ext uri="{FF2B5EF4-FFF2-40B4-BE49-F238E27FC236}">
                <a16:creationId xmlns:a16="http://schemas.microsoft.com/office/drawing/2014/main" id="{19584A8D-DD02-3889-37BE-4D3F878042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>
            <a:extLst>
              <a:ext uri="{FF2B5EF4-FFF2-40B4-BE49-F238E27FC236}">
                <a16:creationId xmlns:a16="http://schemas.microsoft.com/office/drawing/2014/main" id="{747594FB-63BB-50B2-47F0-A27C80525B6F}"/>
              </a:ext>
            </a:extLst>
          </p:cNvPr>
          <p:cNvSpPr txBox="1"/>
          <p:nvPr/>
        </p:nvSpPr>
        <p:spPr>
          <a:xfrm>
            <a:off x="520700" y="266700"/>
            <a:ext cx="5959004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07.</a:t>
            </a:r>
            <a:r>
              <a:rPr lang="ko-KR" altLang="ko-KR" sz="2800">
                <a:solidFill>
                  <a:srgbClr val="595959"/>
                </a:solidFill>
                <a:ea typeface="THELuxGoM"/>
              </a:rPr>
              <a:t> </a:t>
            </a:r>
            <a:r>
              <a:rPr lang="ko-KR" altLang="en-US" sz="2800" b="1"/>
              <a:t>기능 확장 계획 및 향후 발전 방향</a:t>
            </a:r>
          </a:p>
          <a:p>
            <a:pPr>
              <a:lnSpc>
                <a:spcPct val="99600"/>
              </a:lnSpc>
            </a:pPr>
            <a:endParaRPr lang="en-US" sz="2500" b="0" i="0" u="none" strike="noStrike">
              <a:solidFill>
                <a:srgbClr val="787878">
                  <a:alpha val="50196"/>
                </a:srgbClr>
              </a:solidFill>
              <a:latin typeface="Pretendard SemiBold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3E0A488-B48E-C04E-AA76-765BF1EC0F96}"/>
              </a:ext>
            </a:extLst>
          </p:cNvPr>
          <p:cNvGrpSpPr/>
          <p:nvPr/>
        </p:nvGrpSpPr>
        <p:grpSpPr>
          <a:xfrm>
            <a:off x="7271792" y="1607361"/>
            <a:ext cx="2768600" cy="736600"/>
            <a:chOff x="584200" y="2717800"/>
            <a:chExt cx="2768600" cy="736600"/>
          </a:xfrm>
        </p:grpSpPr>
        <p:pic>
          <p:nvPicPr>
            <p:cNvPr id="8" name="Picture 36">
              <a:extLst>
                <a:ext uri="{FF2B5EF4-FFF2-40B4-BE49-F238E27FC236}">
                  <a16:creationId xmlns:a16="http://schemas.microsoft.com/office/drawing/2014/main" id="{B3D3F1AC-D1FF-E455-600D-CEC8F535C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2000"/>
            </a:blip>
            <a:stretch>
              <a:fillRect/>
            </a:stretch>
          </p:blipFill>
          <p:spPr>
            <a:xfrm>
              <a:off x="584200" y="2717800"/>
              <a:ext cx="2768600" cy="736600"/>
            </a:xfrm>
            <a:prstGeom prst="rect">
              <a:avLst/>
            </a:prstGeom>
          </p:spPr>
        </p:pic>
        <p:sp>
          <p:nvSpPr>
            <p:cNvPr id="9" name="TextBox 37">
              <a:extLst>
                <a:ext uri="{FF2B5EF4-FFF2-40B4-BE49-F238E27FC236}">
                  <a16:creationId xmlns:a16="http://schemas.microsoft.com/office/drawing/2014/main" id="{F875298D-25F2-913F-7895-F463CD247E8A}"/>
                </a:ext>
              </a:extLst>
            </p:cNvPr>
            <p:cNvSpPr txBox="1"/>
            <p:nvPr/>
          </p:nvSpPr>
          <p:spPr>
            <a:xfrm>
              <a:off x="876300" y="2844800"/>
              <a:ext cx="2209800" cy="444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2050"/>
                </a:lnSpc>
              </a:pPr>
              <a:r>
                <a:rPr lang="en-US" sz="4800" b="1" i="0" u="none" strike="noStrike" spc="300">
                  <a:solidFill>
                    <a:srgbClr val="FFFFFF"/>
                  </a:solidFill>
                  <a:latin typeface="Noto Sans CJK KR Medium"/>
                </a:rPr>
                <a:t>QLY</a:t>
              </a:r>
            </a:p>
          </p:txBody>
        </p:sp>
      </p:grpSp>
      <p:pic>
        <p:nvPicPr>
          <p:cNvPr id="10" name="Picture 39">
            <a:extLst>
              <a:ext uri="{FF2B5EF4-FFF2-40B4-BE49-F238E27FC236}">
                <a16:creationId xmlns:a16="http://schemas.microsoft.com/office/drawing/2014/main" id="{2D665CC8-2CCF-EF10-E76E-C681D90B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24" y="2625063"/>
            <a:ext cx="3504878" cy="736600"/>
          </a:xfrm>
          <a:prstGeom prst="rect">
            <a:avLst/>
          </a:prstGeom>
        </p:spPr>
      </p:pic>
      <p:sp>
        <p:nvSpPr>
          <p:cNvPr id="11" name="TextBox 40">
            <a:extLst>
              <a:ext uri="{FF2B5EF4-FFF2-40B4-BE49-F238E27FC236}">
                <a16:creationId xmlns:a16="http://schemas.microsoft.com/office/drawing/2014/main" id="{951484F2-CF58-E53D-DF6C-CAFD7B199122}"/>
              </a:ext>
            </a:extLst>
          </p:cNvPr>
          <p:cNvSpPr txBox="1"/>
          <p:nvPr/>
        </p:nvSpPr>
        <p:spPr>
          <a:xfrm>
            <a:off x="3921324" y="2844799"/>
            <a:ext cx="385452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모바일 앱</a:t>
            </a:r>
            <a:r>
              <a:rPr lang="en-US" altLang="ko-KR" sz="2500" b="1"/>
              <a:t>(App)</a:t>
            </a:r>
            <a:r>
              <a:rPr lang="ko-KR" altLang="en-US" sz="2500" b="1"/>
              <a:t> 개발</a:t>
            </a:r>
            <a:endParaRPr lang="ko-KR" sz="2500" b="0" i="0" u="none" strike="noStrike" spc="-200">
              <a:solidFill>
                <a:srgbClr val="377C7E"/>
              </a:solidFill>
              <a:ea typeface="Noto Sans CJK KR Medium"/>
            </a:endParaRPr>
          </a:p>
        </p:txBody>
      </p:sp>
      <p:pic>
        <p:nvPicPr>
          <p:cNvPr id="12" name="Picture 42">
            <a:extLst>
              <a:ext uri="{FF2B5EF4-FFF2-40B4-BE49-F238E27FC236}">
                <a16:creationId xmlns:a16="http://schemas.microsoft.com/office/drawing/2014/main" id="{904EBF8E-F311-2782-284D-1BEFC5986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44" y="2635726"/>
            <a:ext cx="3854524" cy="736600"/>
          </a:xfrm>
          <a:prstGeom prst="rect">
            <a:avLst/>
          </a:prstGeom>
        </p:spPr>
      </p:pic>
      <p:sp>
        <p:nvSpPr>
          <p:cNvPr id="13" name="TextBox 43">
            <a:extLst>
              <a:ext uri="{FF2B5EF4-FFF2-40B4-BE49-F238E27FC236}">
                <a16:creationId xmlns:a16="http://schemas.microsoft.com/office/drawing/2014/main" id="{A29BD589-0781-7E5A-1080-C00841F481E0}"/>
              </a:ext>
            </a:extLst>
          </p:cNvPr>
          <p:cNvSpPr txBox="1"/>
          <p:nvPr/>
        </p:nvSpPr>
        <p:spPr>
          <a:xfrm>
            <a:off x="9832883" y="2826226"/>
            <a:ext cx="396279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buNone/>
            </a:pPr>
            <a:r>
              <a:rPr lang="ko-KR" altLang="en-US" sz="2500" b="1"/>
              <a:t>실시간 매칭 </a:t>
            </a:r>
            <a:r>
              <a:rPr lang="en-US" altLang="ko-KR" sz="2500" b="1"/>
              <a:t>&amp; </a:t>
            </a:r>
            <a:r>
              <a:rPr lang="ko-KR" altLang="en-US" sz="2500" b="1"/>
              <a:t>채팅 도입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72331-FF7A-8AA6-52C2-DB826CCA6F2C}"/>
              </a:ext>
            </a:extLst>
          </p:cNvPr>
          <p:cNvSpPr txBox="1"/>
          <p:nvPr/>
        </p:nvSpPr>
        <p:spPr>
          <a:xfrm>
            <a:off x="3355001" y="3789477"/>
            <a:ext cx="498716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직관적인 퀘스트 등록 및 참여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푸시 알림 </a:t>
            </a:r>
            <a:r>
              <a:rPr lang="en-US" altLang="ko-KR" sz="2000"/>
              <a:t>&amp; </a:t>
            </a:r>
            <a:r>
              <a:rPr lang="ko-KR" altLang="en-US" sz="2000"/>
              <a:t>위치 기반 퀘스트 자동 탐색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D443B-7D69-28F1-74D7-2F0CA4CEFB95}"/>
              </a:ext>
            </a:extLst>
          </p:cNvPr>
          <p:cNvSpPr txBox="1"/>
          <p:nvPr/>
        </p:nvSpPr>
        <p:spPr>
          <a:xfrm>
            <a:off x="9555380" y="3818003"/>
            <a:ext cx="520207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의뢰자</a:t>
            </a:r>
            <a:r>
              <a:rPr lang="en-US" altLang="ko-KR" sz="2000"/>
              <a:t>-</a:t>
            </a:r>
            <a:r>
              <a:rPr lang="ko-KR" altLang="en-US" sz="2000"/>
              <a:t>해결사 간 </a:t>
            </a:r>
            <a:r>
              <a:rPr lang="en-US" altLang="ko-KR" sz="2000"/>
              <a:t>1:1 </a:t>
            </a:r>
            <a:r>
              <a:rPr lang="ko-KR" altLang="en-US" sz="2000"/>
              <a:t>채팅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빠른 응답 → 신뢰도 향상 </a:t>
            </a:r>
            <a:r>
              <a:rPr lang="en-US" altLang="ko-KR" sz="2000"/>
              <a:t>&amp; </a:t>
            </a:r>
            <a:r>
              <a:rPr lang="ko-KR" altLang="en-US" sz="2000"/>
              <a:t>수행 효율 </a:t>
            </a:r>
            <a:r>
              <a:rPr lang="en-US" altLang="ko-KR" sz="2000"/>
              <a:t>UP</a:t>
            </a:r>
            <a:endParaRPr lang="ko-KR" alt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A478CA-D7A1-72A3-01DF-5EA59CFB990D}"/>
              </a:ext>
            </a:extLst>
          </p:cNvPr>
          <p:cNvSpPr txBox="1"/>
          <p:nvPr/>
        </p:nvSpPr>
        <p:spPr>
          <a:xfrm>
            <a:off x="9555380" y="7043659"/>
            <a:ext cx="5562119" cy="9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퀘스트 이력 </a:t>
            </a:r>
            <a:r>
              <a:rPr lang="en-US" altLang="ko-KR" sz="2000"/>
              <a:t>+ </a:t>
            </a:r>
            <a:r>
              <a:rPr lang="ko-KR" altLang="en-US" sz="2000"/>
              <a:t>평점 </a:t>
            </a:r>
            <a:r>
              <a:rPr lang="en-US" altLang="ko-KR" sz="2000"/>
              <a:t>+ </a:t>
            </a:r>
            <a:r>
              <a:rPr lang="ko-KR" altLang="en-US" sz="2000"/>
              <a:t>신고 이력 반영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해결사 추천 </a:t>
            </a:r>
            <a:r>
              <a:rPr lang="en-US" altLang="ko-KR" sz="2000"/>
              <a:t>/ </a:t>
            </a:r>
            <a:r>
              <a:rPr lang="ko-KR" altLang="en-US" sz="2000"/>
              <a:t>의뢰자 검증에 활용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FC1BC-E7F9-D973-0B80-2DF61EE7FF2E}"/>
              </a:ext>
            </a:extLst>
          </p:cNvPr>
          <p:cNvSpPr txBox="1"/>
          <p:nvPr/>
        </p:nvSpPr>
        <p:spPr>
          <a:xfrm>
            <a:off x="3770213" y="7043659"/>
            <a:ext cx="415674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지역 센터</a:t>
            </a:r>
            <a:r>
              <a:rPr lang="en-US" altLang="ko-KR" sz="2000"/>
              <a:t>, </a:t>
            </a:r>
            <a:r>
              <a:rPr lang="ko-KR" altLang="en-US" sz="2000"/>
              <a:t>학교</a:t>
            </a:r>
            <a:r>
              <a:rPr lang="en-US" altLang="ko-KR" sz="2000"/>
              <a:t>, </a:t>
            </a:r>
            <a:r>
              <a:rPr lang="ko-KR" altLang="en-US" sz="2000"/>
              <a:t>복지관과 협력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/>
              <a:t> 생활 속 퀘스트 플랫폼</a:t>
            </a:r>
            <a:r>
              <a:rPr lang="ko-KR" altLang="en-US" sz="2000"/>
              <a:t>으로 확장</a:t>
            </a:r>
            <a:br>
              <a:rPr lang="ko-KR" altLang="en-US" sz="2000"/>
            </a:br>
            <a:r>
              <a:rPr lang="ko-KR" altLang="en-US" sz="2000"/>
              <a:t> </a:t>
            </a:r>
          </a:p>
        </p:txBody>
      </p:sp>
      <p:pic>
        <p:nvPicPr>
          <p:cNvPr id="42" name="Picture 39">
            <a:extLst>
              <a:ext uri="{FF2B5EF4-FFF2-40B4-BE49-F238E27FC236}">
                <a16:creationId xmlns:a16="http://schemas.microsoft.com/office/drawing/2014/main" id="{2797AB85-1F21-5A34-3DE8-0BDA58D0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24" y="5881336"/>
            <a:ext cx="3504878" cy="736600"/>
          </a:xfrm>
          <a:prstGeom prst="rect">
            <a:avLst/>
          </a:prstGeom>
        </p:spPr>
      </p:pic>
      <p:sp>
        <p:nvSpPr>
          <p:cNvPr id="43" name="TextBox 40">
            <a:extLst>
              <a:ext uri="{FF2B5EF4-FFF2-40B4-BE49-F238E27FC236}">
                <a16:creationId xmlns:a16="http://schemas.microsoft.com/office/drawing/2014/main" id="{1D16DAC3-8717-66BA-77AF-E85EE4A07C54}"/>
              </a:ext>
            </a:extLst>
          </p:cNvPr>
          <p:cNvSpPr txBox="1"/>
          <p:nvPr/>
        </p:nvSpPr>
        <p:spPr>
          <a:xfrm>
            <a:off x="3901604" y="6101072"/>
            <a:ext cx="3854524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신뢰 점수 시스템</a:t>
            </a:r>
            <a:endParaRPr lang="en-US" altLang="ko-KR" sz="2500" spc="-200">
              <a:solidFill>
                <a:srgbClr val="377C7E"/>
              </a:solidFill>
              <a:latin typeface="Noto Sans CJK KR Medium"/>
            </a:endParaRPr>
          </a:p>
        </p:txBody>
      </p:sp>
      <p:pic>
        <p:nvPicPr>
          <p:cNvPr id="44" name="Picture 42">
            <a:extLst>
              <a:ext uri="{FF2B5EF4-FFF2-40B4-BE49-F238E27FC236}">
                <a16:creationId xmlns:a16="http://schemas.microsoft.com/office/drawing/2014/main" id="{9DCE836D-9E9A-2030-A65B-2DBDF0D4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644" y="5891999"/>
            <a:ext cx="3854524" cy="736600"/>
          </a:xfrm>
          <a:prstGeom prst="rect">
            <a:avLst/>
          </a:prstGeom>
        </p:spPr>
      </p:pic>
      <p:sp>
        <p:nvSpPr>
          <p:cNvPr id="46" name="TextBox 43">
            <a:extLst>
              <a:ext uri="{FF2B5EF4-FFF2-40B4-BE49-F238E27FC236}">
                <a16:creationId xmlns:a16="http://schemas.microsoft.com/office/drawing/2014/main" id="{591B271B-2D88-3BBB-C28E-86B837BF151F}"/>
              </a:ext>
            </a:extLst>
          </p:cNvPr>
          <p:cNvSpPr txBox="1"/>
          <p:nvPr/>
        </p:nvSpPr>
        <p:spPr>
          <a:xfrm>
            <a:off x="9599636" y="6082499"/>
            <a:ext cx="396279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altLang="en-US" sz="2500" b="1"/>
              <a:t>오프라인 커뮤니티 연계</a:t>
            </a:r>
            <a:endParaRPr lang="en-US" altLang="ko-KR" sz="2500" spc="-200">
              <a:solidFill>
                <a:srgbClr val="377C7E"/>
              </a:solidFill>
              <a:latin typeface="Noto Sans CJK KR Medium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0F5F003-D200-D21D-9B15-461B64AA6451}"/>
              </a:ext>
            </a:extLst>
          </p:cNvPr>
          <p:cNvCxnSpPr/>
          <p:nvPr/>
        </p:nvCxnSpPr>
        <p:spPr>
          <a:xfrm>
            <a:off x="8663532" y="2399167"/>
            <a:ext cx="0" cy="6516724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2C381D2-6542-379D-A591-215E998B0DCE}"/>
              </a:ext>
            </a:extLst>
          </p:cNvPr>
          <p:cNvCxnSpPr>
            <a:cxnSpLocks/>
          </p:cNvCxnSpPr>
          <p:nvPr/>
        </p:nvCxnSpPr>
        <p:spPr>
          <a:xfrm>
            <a:off x="2303240" y="5359524"/>
            <a:ext cx="13165048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EC3D91-E906-4036-C4DB-E9C4776C1F5D}"/>
              </a:ext>
            </a:extLst>
          </p:cNvPr>
          <p:cNvSpPr txBox="1"/>
          <p:nvPr/>
        </p:nvSpPr>
        <p:spPr>
          <a:xfrm>
            <a:off x="11201400" y="260273"/>
            <a:ext cx="70948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16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73760-D79C-AC91-1E00-CC61705FF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1">
            <a:extLst>
              <a:ext uri="{FF2B5EF4-FFF2-40B4-BE49-F238E27FC236}">
                <a16:creationId xmlns:a16="http://schemas.microsoft.com/office/drawing/2014/main" id="{DE43F41B-8D63-B8CA-1774-1C2F4A22A0D3}"/>
              </a:ext>
            </a:extLst>
          </p:cNvPr>
          <p:cNvSpPr txBox="1"/>
          <p:nvPr/>
        </p:nvSpPr>
        <p:spPr>
          <a:xfrm>
            <a:off x="2565400" y="7798781"/>
            <a:ext cx="131572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앞으로 더 많은 일상을 따뜻하게</a:t>
            </a:r>
            <a:r>
              <a:rPr lang="ko-KR" altLang="ko-KR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만들 수 있는 플랫폼으로 성장하겠습니다.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감사합니다!</a:t>
            </a:r>
            <a:r>
              <a:rPr lang="ko-KR" altLang="ko-KR" sz="2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 🙏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4719AE5-631F-5CD1-6BFE-774D2D4C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10800000">
            <a:off x="6205916" y="1039044"/>
            <a:ext cx="5876168" cy="620397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7615005-366C-E4AA-5D24-E1CE1F87C3F2}"/>
              </a:ext>
            </a:extLst>
          </p:cNvPr>
          <p:cNvSpPr txBox="1"/>
          <p:nvPr/>
        </p:nvSpPr>
        <p:spPr>
          <a:xfrm>
            <a:off x="2987316" y="3163280"/>
            <a:ext cx="119634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0" b="1" i="0" u="none" strike="noStrike" spc="-300">
                <a:solidFill>
                  <a:srgbClr val="000000"/>
                </a:solidFill>
                <a:latin typeface="THELuxGoB"/>
              </a:rPr>
              <a:t>QLY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29CCE02-AF98-CF35-0C01-2F6FA1F3EE19}"/>
              </a:ext>
            </a:extLst>
          </p:cNvPr>
          <p:cNvSpPr/>
          <p:nvPr/>
        </p:nvSpPr>
        <p:spPr>
          <a:xfrm>
            <a:off x="7343800" y="6223620"/>
            <a:ext cx="2196244" cy="432048"/>
          </a:xfrm>
          <a:prstGeom prst="roundRect">
            <a:avLst/>
          </a:prstGeom>
          <a:solidFill>
            <a:srgbClr val="3ACC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6584CB-5A89-21E5-7F4E-8627D1896470}"/>
              </a:ext>
            </a:extLst>
          </p:cNvPr>
          <p:cNvSpPr txBox="1"/>
          <p:nvPr/>
        </p:nvSpPr>
        <p:spPr>
          <a:xfrm>
            <a:off x="4572000" y="5503540"/>
            <a:ext cx="9144000" cy="11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발표자는</a:t>
            </a:r>
            <a:b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2500" b="1">
                <a:solidFill>
                  <a:schemeClr val="bg1"/>
                </a:solidFill>
              </a:rPr>
              <a:t>김희상</a:t>
            </a:r>
            <a:r>
              <a:rPr lang="en-US" altLang="ko-KR" sz="2500" b="1">
                <a:solidFill>
                  <a:schemeClr val="bg1"/>
                </a:solidFill>
              </a:rPr>
              <a:t>, </a:t>
            </a:r>
            <a:r>
              <a:rPr lang="ko-KR" altLang="en-US" sz="2500" b="1" err="1">
                <a:solidFill>
                  <a:schemeClr val="bg1"/>
                </a:solidFill>
              </a:rPr>
              <a:t>박윤재</a:t>
            </a:r>
            <a:r>
              <a:rPr lang="ko-KR" altLang="en-US" sz="2500" b="1">
                <a:solidFill>
                  <a:schemeClr val="bg1"/>
                </a:solidFill>
              </a:rPr>
              <a:t> </a:t>
            </a:r>
            <a:r>
              <a:rPr lang="ko-KR" altLang="en-US" sz="2500">
                <a:solidFill>
                  <a:schemeClr val="tx1">
                    <a:lumMod val="75000"/>
                    <a:lumOff val="25000"/>
                  </a:schemeClr>
                </a:solidFill>
              </a:rPr>
              <a:t>였습니다</a:t>
            </a:r>
            <a:r>
              <a:rPr lang="en-US" altLang="ko-KR" sz="25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46C7A-F369-38CA-B9E6-467C03F1AF35}"/>
              </a:ext>
            </a:extLst>
          </p:cNvPr>
          <p:cNvSpPr txBox="1"/>
          <p:nvPr/>
        </p:nvSpPr>
        <p:spPr>
          <a:xfrm>
            <a:off x="11187629" y="521924"/>
            <a:ext cx="728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54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5422900"/>
            <a:ext cx="58166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902200"/>
            <a:ext cx="1397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60600" y="5422900"/>
            <a:ext cx="5816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700" y="4902200"/>
            <a:ext cx="1397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0450" y="939800"/>
            <a:ext cx="2756466" cy="27564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749300"/>
            <a:ext cx="1231900" cy="39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05000" y="7620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Bold"/>
              </a:rPr>
              <a:t>김희상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" y="4025900"/>
            <a:ext cx="40386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총괄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기획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전체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플랫폼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흐름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기술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방향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제시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DB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구조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논의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일정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조율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코인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결제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기반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보상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로직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연동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관리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60900" y="3340100"/>
            <a:ext cx="3035300" cy="30353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</p:pic>
      <p:sp>
        <p:nvSpPr>
          <p:cNvPr id="13" name="TextBox 13"/>
          <p:cNvSpPr txBox="1"/>
          <p:nvPr/>
        </p:nvSpPr>
        <p:spPr>
          <a:xfrm>
            <a:off x="4064000" y="6540500"/>
            <a:ext cx="4038600" cy="231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디자인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500" b="0" i="0" u="none" strike="noStrike" dirty="0">
              <a:solidFill>
                <a:srgbClr val="59595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반응형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웹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UI/UX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설계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( </a:t>
            </a:r>
            <a:r>
              <a:rPr lang="ko-KR" sz="2100" b="0" i="0" u="none" strike="noStrike" dirty="0" err="1">
                <a:solidFill>
                  <a:srgbClr val="595959"/>
                </a:solidFill>
                <a:ea typeface="Pretendard Bold"/>
              </a:rPr>
              <a:t>메인페이지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카테고리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관리자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/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)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웹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altLang="ko-KR" sz="2100" b="0" i="0" u="none" strike="noStrike" dirty="0">
                <a:solidFill>
                  <a:srgbClr val="595959"/>
                </a:solidFill>
                <a:ea typeface="Pretendard Bold"/>
              </a:rPr>
              <a:t>/ppt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Bold"/>
              </a:rPr>
              <a:t>제작</a:t>
            </a:r>
            <a:endParaRPr lang="ko-KR" sz="21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48600" y="2247900"/>
            <a:ext cx="3035300" cy="3035300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</p:pic>
      <p:sp>
        <p:nvSpPr>
          <p:cNvPr id="15" name="TextBox 15"/>
          <p:cNvSpPr txBox="1"/>
          <p:nvPr/>
        </p:nvSpPr>
        <p:spPr>
          <a:xfrm>
            <a:off x="7251700" y="5384800"/>
            <a:ext cx="40386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DB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연동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기반의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퀘스트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등록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/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조회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메인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로직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중심의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서비스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API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통합</a:t>
            </a:r>
            <a:r>
              <a:rPr lang="en-US" altLang="ko-KR" sz="2100" b="0" i="0" u="none" strike="noStrike" dirty="0">
                <a:solidFill>
                  <a:srgbClr val="595959"/>
                </a:solidFill>
                <a:ea typeface="Pretendard Bold"/>
              </a:rPr>
              <a:t>/</a:t>
            </a:r>
            <a:r>
              <a:rPr lang="ko-KR" altLang="en-US" sz="2100" b="0" i="0" u="none" strike="noStrike" dirty="0">
                <a:solidFill>
                  <a:srgbClr val="595959"/>
                </a:solidFill>
                <a:ea typeface="Pretendard Bold"/>
              </a:rPr>
              <a:t>영상제작</a:t>
            </a:r>
            <a:endParaRPr lang="ko-KR" sz="21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98200" y="3340100"/>
            <a:ext cx="3035300" cy="3035300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</p:spPr>
      </p:pic>
      <p:sp>
        <p:nvSpPr>
          <p:cNvPr id="17" name="TextBox 17"/>
          <p:cNvSpPr txBox="1"/>
          <p:nvPr/>
        </p:nvSpPr>
        <p:spPr>
          <a:xfrm>
            <a:off x="10401300" y="6591300"/>
            <a:ext cx="40386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dirty="0" err="1">
                <a:solidFill>
                  <a:srgbClr val="595959"/>
                </a:solidFill>
                <a:ea typeface="Pretendard Bold"/>
              </a:rPr>
              <a:t>백엔드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개발</a:t>
            </a:r>
            <a:r>
              <a:rPr lang="en-US" sz="2500" b="0" i="0" u="none" strike="noStrike" dirty="0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 dirty="0">
                <a:solidFill>
                  <a:srgbClr val="595959"/>
                </a:solidFill>
                <a:ea typeface="Pretendard Bold"/>
              </a:rPr>
              <a:t>구조화</a:t>
            </a:r>
          </a:p>
          <a:p>
            <a:pPr lvl="0" algn="ctr">
              <a:lnSpc>
                <a:spcPct val="116199"/>
              </a:lnSpc>
            </a:pPr>
            <a:endParaRPr lang="ko-KR" sz="2500" b="0" i="0" u="none" strike="noStrike" dirty="0">
              <a:solidFill>
                <a:srgbClr val="595959"/>
              </a:solidFill>
              <a:ea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페이지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(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회원관리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마이페이지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)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담당</a:t>
            </a: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1:1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및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답변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프로세스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흐름</a:t>
            </a:r>
            <a:r>
              <a:rPr lang="en-US" sz="2100" b="0" i="0" u="none" strike="noStrike" dirty="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 dirty="0">
                <a:solidFill>
                  <a:srgbClr val="595959"/>
                </a:solidFill>
                <a:ea typeface="Pretendard Bold"/>
              </a:rPr>
              <a:t>설계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47800" y="2247900"/>
            <a:ext cx="3035300" cy="30353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</p:pic>
      <p:sp>
        <p:nvSpPr>
          <p:cNvPr id="19" name="TextBox 19"/>
          <p:cNvSpPr txBox="1"/>
          <p:nvPr/>
        </p:nvSpPr>
        <p:spPr>
          <a:xfrm>
            <a:off x="13550900" y="5295900"/>
            <a:ext cx="4038600" cy="193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프론트엔드</a:t>
            </a:r>
            <a:r>
              <a:rPr lang="en-US" sz="2500" b="0" i="0" u="none" strike="noStrike">
                <a:solidFill>
                  <a:srgbClr val="595959"/>
                </a:solidFill>
                <a:latin typeface="Pretendard Bold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Pretendard Bold"/>
              </a:rPr>
              <a:t>디자인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endParaRPr lang="en-US" sz="2100" b="0" i="0" u="none" strike="noStrike">
              <a:solidFill>
                <a:srgbClr val="595959"/>
              </a:solidFill>
              <a:latin typeface="Pretendard Bold"/>
            </a:endParaRPr>
          </a:p>
          <a:p>
            <a:pPr lvl="0" algn="ct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로그인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,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비밀번호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재설정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사용자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1:1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문의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페이지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Bold"/>
              </a:rPr>
              <a:t>구현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251200"/>
            <a:ext cx="1231900" cy="393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638800" y="32639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김성진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120900"/>
            <a:ext cx="1231900" cy="393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839200" y="21336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정종일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9900" y="3238500"/>
            <a:ext cx="1231900" cy="393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976100" y="32639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박윤재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4900" y="2120900"/>
            <a:ext cx="1231900" cy="393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163800" y="2133600"/>
            <a:ext cx="1066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0" i="0" u="none" strike="noStrike">
                <a:solidFill>
                  <a:srgbClr val="FFFFFF"/>
                </a:solidFill>
                <a:ea typeface="Pretendard Bold"/>
              </a:rPr>
              <a:t>조형진</a:t>
            </a:r>
            <a:endParaRPr lang="ko-KR" sz="21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517839-57BE-F03B-E099-E86E38F0EAAA}"/>
              </a:ext>
            </a:extLst>
          </p:cNvPr>
          <p:cNvSpPr txBox="1"/>
          <p:nvPr/>
        </p:nvSpPr>
        <p:spPr>
          <a:xfrm>
            <a:off x="10884665" y="673406"/>
            <a:ext cx="76043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</a:t>
            </a:r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도형-</a:t>
            </a:r>
            <a:r>
              <a:rPr lang="ko-KR" altLang="en-US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</a:p>
          <a:p>
            <a:endParaRPr lang="ko-KR" altLang="en-US" sz="2800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F08621-5D3F-D5D6-2CF3-6B87C15833AA}"/>
              </a:ext>
            </a:extLst>
          </p:cNvPr>
          <p:cNvSpPr txBox="1"/>
          <p:nvPr/>
        </p:nvSpPr>
        <p:spPr>
          <a:xfrm>
            <a:off x="3921678" y="1358626"/>
            <a:ext cx="3791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ea typeface="맑은 고딕"/>
                <a:cs typeface="Calibri"/>
              </a:rPr>
              <a:t>이미지-삼성 </a:t>
            </a:r>
            <a:r>
              <a:rPr lang="ko-KR" altLang="en-US" sz="2800">
                <a:ea typeface="맑은 고딕"/>
                <a:cs typeface="Calibri"/>
              </a:rPr>
              <a:t>ai 이미지</a:t>
            </a:r>
            <a:endParaRPr lang="ko-KR" altLang="en-US" sz="2800" dirty="0"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93600" y="5956300"/>
            <a:ext cx="1638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18.4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5800" y="3594100"/>
            <a:ext cx="13817600" cy="607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800" y="6248400"/>
            <a:ext cx="749300" cy="749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6299200"/>
            <a:ext cx="6604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182100" y="64897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0600" y="5308600"/>
            <a:ext cx="72263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1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인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가구의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급증과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고령화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,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초개인화된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생활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구조의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확산은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가족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이웃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기반의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돌봄을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약화시키고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,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병원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동행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가사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지원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·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정서적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교류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같은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작지만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반복적인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일상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도움에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대한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사회적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수요를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 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빠르게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증가시키고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 spc="100">
                <a:solidFill>
                  <a:srgbClr val="3B3B3B">
                    <a:alpha val="94902"/>
                  </a:srgbClr>
                </a:solidFill>
                <a:ea typeface="Pretendard Medium"/>
              </a:rPr>
              <a:t>있습니다</a:t>
            </a:r>
            <a:r>
              <a:rPr lang="en-US" sz="2100" b="0" i="0" u="none" strike="noStrike" spc="100">
                <a:solidFill>
                  <a:srgbClr val="3B3B3B">
                    <a:alpha val="94902"/>
                  </a:srgbClr>
                </a:solidFill>
                <a:latin typeface="Pretendard Medium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400" y="3937000"/>
            <a:ext cx="4737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97524"/>
              </a:lnSpc>
              <a:buClr>
                <a:srgbClr val="595959"/>
              </a:buClr>
              <a:buFont typeface="Arial"/>
              <a:buChar char="●"/>
            </a:pP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사회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변화와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니즈</a:t>
            </a:r>
            <a:r>
              <a:rPr lang="en-US" sz="3200" b="0" i="0" u="none" strike="noStrike" spc="-200">
                <a:solidFill>
                  <a:srgbClr val="595959"/>
                </a:solidFill>
                <a:latin typeface="NanumSquare ExtraBold"/>
              </a:rPr>
              <a:t> </a:t>
            </a:r>
            <a:r>
              <a:rPr lang="ko-KR" sz="3200" b="0" i="0" u="none" strike="noStrike" spc="-200">
                <a:solidFill>
                  <a:srgbClr val="595959"/>
                </a:solidFill>
                <a:ea typeface="NanumSquare ExtraBold"/>
              </a:rPr>
              <a:t>증가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5626100" y="1397000"/>
            <a:ext cx="70104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4200" b="0" i="0" u="none" strike="noStrike">
                <a:solidFill>
                  <a:srgbClr val="255C72"/>
                </a:solidFill>
                <a:latin typeface="S-Core Dream 7 ExtraBold"/>
              </a:rPr>
              <a:t>Project Background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58571" y="2209800"/>
            <a:ext cx="12560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생활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퀘스트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플랫폼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QLY,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왜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 </a:t>
            </a:r>
            <a:r>
              <a:rPr lang="ko-KR" sz="2500" b="0" i="0" u="none" strike="noStrike" spc="-100">
                <a:solidFill>
                  <a:srgbClr val="255C72"/>
                </a:solidFill>
                <a:ea typeface="S-Core Dream 3 Light"/>
              </a:rPr>
              <a:t>필요한가요</a:t>
            </a:r>
            <a:r>
              <a:rPr lang="en-US" sz="2500" b="0" i="0" u="none" strike="noStrike" spc="-100">
                <a:solidFill>
                  <a:srgbClr val="255C72"/>
                </a:solidFill>
                <a:latin typeface="S-Core Dream 3 Light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50200"/>
            <a:ext cx="9283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통계청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「2024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보는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1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인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가구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」(2024.3.21),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통계청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, 『2024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고령자통계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』, 2024.9.26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※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출처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: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서울시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여성가족재단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「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서울시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1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인가구의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사회적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관계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현황과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시사점</a:t>
            </a:r>
            <a:r>
              <a:rPr lang="en-US" sz="2100" b="0" i="0" u="none" strike="noStrike">
                <a:solidFill>
                  <a:srgbClr val="4792BD">
                    <a:alpha val="50196"/>
                  </a:srgbClr>
                </a:solidFill>
                <a:ea typeface="Pretendard Medium"/>
              </a:rPr>
              <a:t>」, 2024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0566400" y="5448300"/>
            <a:ext cx="38481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0566400" y="7239000"/>
            <a:ext cx="40132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39243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2293600" y="4216400"/>
            <a:ext cx="5054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35.5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44400" y="3937000"/>
            <a:ext cx="436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대한민국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전체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(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약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783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만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)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9800" y="4991100"/>
            <a:ext cx="433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2023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기준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4279900"/>
            <a:ext cx="774700" cy="711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512800" y="4470400"/>
            <a:ext cx="355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56642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2344400" y="5664200"/>
            <a:ext cx="3632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65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세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이상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고령인구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비중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증가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69800" y="6769100"/>
            <a:ext cx="4597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 2023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기준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/ ‘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초고령사회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’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진입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전망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50900" y="6210300"/>
            <a:ext cx="1117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 →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33100" y="6019800"/>
            <a:ext cx="800100" cy="66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>
            <a:alphaModFix amt="56000"/>
          </a:blip>
          <a:stretch>
            <a:fillRect/>
          </a:stretch>
        </p:blipFill>
        <p:spPr>
          <a:xfrm>
            <a:off x="10528300" y="7454900"/>
            <a:ext cx="1346200" cy="1346200"/>
          </a:xfrm>
          <a:prstGeom prst="rect">
            <a:avLst/>
          </a:prstGeom>
          <a:effectLst>
            <a:outerShdw blurRad="17898" dist="20624" dir="2400000">
              <a:srgbClr val="000000">
                <a:alpha val="35000"/>
              </a:srgbClr>
            </a:outerShdw>
          </a:effectLst>
        </p:spPr>
      </p:pic>
      <p:sp>
        <p:nvSpPr>
          <p:cNvPr id="30" name="TextBox 30"/>
          <p:cNvSpPr txBox="1"/>
          <p:nvPr/>
        </p:nvSpPr>
        <p:spPr>
          <a:xfrm>
            <a:off x="12293600" y="7747000"/>
            <a:ext cx="50546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53.2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44400" y="7442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1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인가구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절반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이상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, “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일상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속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도움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요청할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사람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 </a:t>
            </a:r>
            <a:r>
              <a:rPr lang="ko-KR" sz="2000" b="0" i="0" u="none" strike="noStrike" spc="-100">
                <a:solidFill>
                  <a:srgbClr val="383A42"/>
                </a:solidFill>
                <a:ea typeface="S-Core Dream 5 Medium"/>
              </a:rPr>
              <a:t>없다</a:t>
            </a:r>
            <a:r>
              <a:rPr lang="en-US" sz="2000" b="0" i="0" u="none" strike="noStrike" spc="-100">
                <a:solidFill>
                  <a:srgbClr val="383A42"/>
                </a:solidFill>
                <a:latin typeface="S-Core Dream 5 Medium"/>
              </a:rPr>
              <a:t>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9800" y="8572500"/>
            <a:ext cx="4330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몸이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아파도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집안일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부탁할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사람이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없다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: 53.2%</a:t>
            </a:r>
          </a:p>
          <a:p>
            <a:pPr lvl="0" algn="l">
              <a:lnSpc>
                <a:spcPct val="121927"/>
              </a:lnSpc>
            </a:pP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가사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및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돌봄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요청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대상이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500" b="0" i="0" u="none" strike="noStrike" spc="-100">
                <a:solidFill>
                  <a:srgbClr val="383A42"/>
                </a:solidFill>
                <a:ea typeface="S-Core Dream 3 Light"/>
              </a:rPr>
              <a:t>없다</a:t>
            </a:r>
            <a:r>
              <a:rPr lang="en-US" sz="1500" b="0" i="0" u="none" strike="noStrike" spc="-100">
                <a:solidFill>
                  <a:srgbClr val="383A42"/>
                </a:solidFill>
                <a:latin typeface="S-Core Dream 3 Light"/>
              </a:rPr>
              <a:t>: 56.6%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3100" y="7696200"/>
            <a:ext cx="723900" cy="787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4274800" y="5969000"/>
            <a:ext cx="1638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4600" b="0" i="0" u="none" strike="noStrike" spc="-200">
                <a:solidFill>
                  <a:srgbClr val="383A42"/>
                </a:solidFill>
                <a:latin typeface="S-Core Dream 6 Bold"/>
              </a:rPr>
              <a:t>20.6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532100" y="6223000"/>
            <a:ext cx="673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563600" y="8013700"/>
            <a:ext cx="1587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1927"/>
              </a:lnSpc>
            </a:pPr>
            <a:r>
              <a:rPr lang="en-US" sz="2500" b="0" i="0" u="none" strike="noStrike" spc="-100">
                <a:solidFill>
                  <a:srgbClr val="3B3B3B"/>
                </a:solidFill>
                <a:latin typeface="S-Core Dream 6 Bold"/>
              </a:rPr>
              <a:t>%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1E3E5-EABF-C69C-7649-EBD5BAE25697}"/>
              </a:ext>
            </a:extLst>
          </p:cNvPr>
          <p:cNvSpPr txBox="1"/>
          <p:nvPr/>
        </p:nvSpPr>
        <p:spPr>
          <a:xfrm>
            <a:off x="11628304" y="232731"/>
            <a:ext cx="77421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1B3A16-B38F-6C97-A6C1-A4062941450A}"/>
              </a:ext>
            </a:extLst>
          </p:cNvPr>
          <p:cNvSpPr txBox="1"/>
          <p:nvPr/>
        </p:nvSpPr>
        <p:spPr>
          <a:xfrm>
            <a:off x="10575160" y="3075599"/>
            <a:ext cx="36004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이미지-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endParaRPr lang="ko-KR" altLang="en-US" sz="280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30200" y="863600"/>
            <a:ext cx="193802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031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622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628900" y="4267200"/>
            <a:ext cx="328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“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생활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속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도움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연결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4600" y="5080000"/>
            <a:ext cx="35687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일상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속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가사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병원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동행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,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정서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교류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등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혼자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해결하기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어려운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일상을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 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요청하고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26300" y="3238500"/>
            <a:ext cx="3835400" cy="3835400"/>
          </a:xfrm>
          <a:prstGeom prst="rect">
            <a:avLst/>
          </a:prstGeom>
          <a:effectLst>
            <a:outerShdw blurRad="566441" dist="353644" dir="13500000">
              <a:srgbClr val="000000">
                <a:alpha val="2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7454900" y="4267200"/>
            <a:ext cx="3378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서로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돕는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참여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구조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5700" y="5143500"/>
            <a:ext cx="3276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누구나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의뢰자이자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해결자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함께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만들어가는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상생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네트워크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400" y="4267200"/>
            <a:ext cx="3314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간편한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연결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FFFFFF"/>
                </a:solidFill>
                <a:ea typeface="Pretendard Regular"/>
              </a:rPr>
              <a:t>플랫폼</a:t>
            </a:r>
            <a:r>
              <a:rPr lang="en-US" sz="3000" b="1" i="0" u="none" strike="noStrike">
                <a:solidFill>
                  <a:srgbClr val="FFFFFF"/>
                </a:solidFill>
                <a:latin typeface="Pretendard Regular"/>
              </a:rPr>
              <a:t>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69800" y="4965700"/>
            <a:ext cx="32766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웹에서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간편하게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도움이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필요한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사람과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해결사를</a:t>
            </a:r>
          </a:p>
          <a:p>
            <a:pPr lvl="0" algn="ctr">
              <a:lnSpc>
                <a:spcPct val="141100"/>
              </a:lnSpc>
            </a:pP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신속하게</a:t>
            </a:r>
            <a:r>
              <a:rPr lang="en-US" sz="2000" b="0" i="0" u="none" strike="noStrike" spc="-100">
                <a:solidFill>
                  <a:srgbClr val="0E6D62"/>
                </a:solidFill>
                <a:latin typeface="Pretendard Light"/>
              </a:rPr>
              <a:t> </a:t>
            </a:r>
            <a:r>
              <a:rPr lang="ko-KR" sz="2000" b="0" i="0" u="none" strike="noStrike" spc="-100">
                <a:solidFill>
                  <a:srgbClr val="0E6D62"/>
                </a:solidFill>
                <a:ea typeface="Pretendard Light"/>
              </a:rPr>
              <a:t>연결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5200" y="44831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E6D62"/>
                </a:solidFill>
                <a:latin typeface="Pretendard SemiBold"/>
              </a:rPr>
              <a:t>+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5500" y="4483100"/>
            <a:ext cx="125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500" b="0" i="0" u="none" strike="noStrike" spc="-100">
                <a:solidFill>
                  <a:srgbClr val="0E6D62"/>
                </a:solidFill>
                <a:latin typeface="Pretendard SemiBold"/>
              </a:rPr>
              <a:t>+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1447800" y="1473200"/>
            <a:ext cx="63500" cy="711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542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해결방안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&amp;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방향성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5200" y="7874000"/>
            <a:ext cx="114554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도움을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요청하는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의뢰자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, 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도움을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주는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해결자가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서로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되어주는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상생형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생활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퀘스트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플랫폼입니다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일상의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작은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문제들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,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이제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함께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연결하고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함께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222222"/>
                </a:solidFill>
                <a:ea typeface="Pretendard Light"/>
              </a:rPr>
              <a:t>해결합니다</a:t>
            </a:r>
            <a:r>
              <a:rPr lang="en-US" sz="2200" b="0" i="0" u="none" strike="noStrike" spc="-100">
                <a:solidFill>
                  <a:srgbClr val="222222"/>
                </a:solidFill>
                <a:latin typeface="Pretendard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22600" y="7950200"/>
            <a:ext cx="18415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377C7E"/>
                </a:solidFill>
                <a:latin typeface="Pretendard SemiBold"/>
              </a:rPr>
              <a:t>QLY</a:t>
            </a:r>
            <a:r>
              <a:rPr lang="ko-KR" sz="3500" b="0" i="0" u="none" strike="noStrike">
                <a:solidFill>
                  <a:srgbClr val="377C7E"/>
                </a:solidFill>
                <a:ea typeface="Pretendard SemiBold"/>
              </a:rPr>
              <a:t>는</a:t>
            </a:r>
            <a:r>
              <a:rPr lang="en-US" sz="3500" b="0" i="0" u="none" strike="noStrike">
                <a:solidFill>
                  <a:srgbClr val="377C7E"/>
                </a:solidFill>
                <a:latin typeface="Pretendard SemiBold"/>
              </a:rPr>
              <a:t>?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방향성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0C33C-371A-4227-3199-5D5CCAF9F527}"/>
              </a:ext>
            </a:extLst>
          </p:cNvPr>
          <p:cNvSpPr txBox="1"/>
          <p:nvPr/>
        </p:nvSpPr>
        <p:spPr>
          <a:xfrm>
            <a:off x="11380424" y="191418"/>
            <a:ext cx="7659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-1219200" y="6375400"/>
            <a:ext cx="9232900" cy="5537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9900" y="60325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의뢰자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23622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의뢰자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해결사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관리자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5207000"/>
            <a:ext cx="749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400" y="5245100"/>
            <a:ext cx="6604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263900" y="54356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723900" y="67437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일상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생활속의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도움을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요청하는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4521200" y="5524500"/>
            <a:ext cx="9232900" cy="553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480300" y="51816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해결사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343400"/>
            <a:ext cx="749300" cy="749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4394200"/>
            <a:ext cx="6604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04300" y="45847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18" name="TextBox 18"/>
          <p:cNvSpPr txBox="1"/>
          <p:nvPr/>
        </p:nvSpPr>
        <p:spPr>
          <a:xfrm>
            <a:off x="6464300" y="58928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퀘스트를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수행하여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보상을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받는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사용자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6200000">
            <a:off x="10261600" y="4572000"/>
            <a:ext cx="9232900" cy="553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208000" y="4229100"/>
            <a:ext cx="3327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595959"/>
                </a:solidFill>
                <a:ea typeface="Pretendard Medium"/>
              </a:rPr>
              <a:t>관리자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3400" y="3390900"/>
            <a:ext cx="749300" cy="749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1500" y="3441700"/>
            <a:ext cx="660400" cy="66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4732000" y="3632200"/>
            <a:ext cx="279400" cy="279400"/>
          </a:xfrm>
          <a:prstGeom prst="rect">
            <a:avLst/>
          </a:prstGeom>
          <a:effectLst>
            <a:outerShdw blurRad="9537" dir="8100000">
              <a:srgbClr val="008FC7">
                <a:alpha val="95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2192000" y="4940300"/>
            <a:ext cx="535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플랫폼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전반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운영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500" b="0" i="0" u="none" strike="noStrike">
                <a:solidFill>
                  <a:srgbClr val="595959"/>
                </a:solidFill>
                <a:latin typeface="Pretendard Regular"/>
              </a:rPr>
              <a:t>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7518400"/>
            <a:ext cx="5346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요청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토큰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결제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&amp;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등록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조회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해결사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(Pro)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선정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64300" y="6667500"/>
            <a:ext cx="5346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목록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열람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원하는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신청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의뢰자와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매칭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수행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보상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수령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04700" y="5778500"/>
            <a:ext cx="53467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회원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퀘스트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코인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큐빗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관리</a:t>
            </a:r>
          </a:p>
          <a:p>
            <a:pPr lvl="0" algn="ctr">
              <a:lnSpc>
                <a:spcPct val="99600"/>
              </a:lnSpc>
            </a:pP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1:1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문의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응대</a:t>
            </a:r>
          </a:p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운영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메모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공지사항</a:t>
            </a:r>
            <a:r>
              <a:rPr lang="en-US" sz="21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595959"/>
                </a:solidFill>
                <a:ea typeface="Pretendard Regular"/>
              </a:rPr>
              <a:t>게시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주요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페르소나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647700" y="1473200"/>
            <a:ext cx="63500" cy="7112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414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페르소나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E74FC7-9B35-4EA9-1A1A-7798B8DE52F1}"/>
              </a:ext>
            </a:extLst>
          </p:cNvPr>
          <p:cNvSpPr txBox="1"/>
          <p:nvPr/>
        </p:nvSpPr>
        <p:spPr>
          <a:xfrm>
            <a:off x="10030858" y="232731"/>
            <a:ext cx="76043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95400" y="5410200"/>
            <a:ext cx="7645400" cy="88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000" y="6311900"/>
            <a:ext cx="37211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0186"/>
              </a:lnSpc>
            </a:pP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QLY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플랫폼의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주요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키워드는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사용자의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요청과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참여를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중심으로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구성되어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있습니다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.</a:t>
            </a:r>
          </a:p>
          <a:p>
            <a:pPr lvl="0" algn="l">
              <a:lnSpc>
                <a:spcPct val="140186"/>
              </a:lnSpc>
            </a:pPr>
            <a:endParaRPr lang="en-US" sz="1800" b="0" i="0" u="none" strike="noStrike" spc="-100">
              <a:solidFill>
                <a:srgbClr val="483F63"/>
              </a:solidFill>
              <a:latin typeface="S-Core Dream 3 Light"/>
            </a:endParaRP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각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키워드는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실제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사용자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경험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흐름에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맞게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구성되며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,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플랫폼의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전반적인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구조를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이해하는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 </a:t>
            </a:r>
          </a:p>
          <a:p>
            <a:pPr lvl="0" algn="l">
              <a:lnSpc>
                <a:spcPct val="140186"/>
              </a:lnSpc>
            </a:pP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핵심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기준이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 </a:t>
            </a:r>
            <a:r>
              <a:rPr lang="ko-KR" sz="1800" b="0" i="0" u="none" strike="noStrike" spc="-100">
                <a:solidFill>
                  <a:srgbClr val="483F63"/>
                </a:solidFill>
                <a:ea typeface="S-Core Dream 3 Light"/>
              </a:rPr>
              <a:t>됩니다</a:t>
            </a:r>
            <a:r>
              <a:rPr lang="en-US" sz="1800" b="0" i="0" u="none" strike="noStrike" spc="-100">
                <a:solidFill>
                  <a:srgbClr val="483F63"/>
                </a:solidFill>
                <a:latin typeface="S-Core Dream 3 Light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2900" y="393700"/>
            <a:ext cx="1041400" cy="17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6223000" y="3606800"/>
            <a:ext cx="27686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>
            <a:off x="8191500" y="2768600"/>
            <a:ext cx="20701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5575300" y="2146300"/>
            <a:ext cx="25908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236200" y="3568700"/>
            <a:ext cx="2705100" cy="270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10426700" y="3759200"/>
            <a:ext cx="2324100" cy="232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77500" y="4419600"/>
            <a:ext cx="2209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800" b="1" i="0" u="none" strike="noStrike" spc="-200">
                <a:solidFill>
                  <a:srgbClr val="FFFFFF"/>
                </a:solidFill>
                <a:latin typeface="Noto Sans CJK KR Medium"/>
              </a:rPr>
              <a:t>QLY</a:t>
            </a:r>
          </a:p>
          <a:p>
            <a:pPr lvl="0" algn="ctr">
              <a:lnSpc>
                <a:spcPct val="112050"/>
              </a:lnSpc>
            </a:pPr>
            <a:r>
              <a:rPr lang="en-US" sz="2800" b="1" i="0" u="none" strike="noStrike" spc="-200">
                <a:solidFill>
                  <a:srgbClr val="FFFFFF"/>
                </a:solidFill>
                <a:latin typeface="Noto Sans CJK KR Medium"/>
              </a:rPr>
              <a:t>[ Keyword ]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1580000">
            <a:off x="9105900" y="3860800"/>
            <a:ext cx="12700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680000">
            <a:off x="12395200" y="3556000"/>
            <a:ext cx="1181100" cy="711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">
            <a:off x="9855200" y="6083300"/>
            <a:ext cx="1079500" cy="660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80000">
            <a:off x="12331700" y="5880100"/>
            <a:ext cx="1079500" cy="660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540500" y="37465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퀘스트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(Quests)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15540000">
            <a:off x="6350000" y="2946400"/>
            <a:ext cx="6985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740000">
            <a:off x="7416800" y="3200400"/>
            <a:ext cx="850900" cy="381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600000">
            <a:off x="8039100" y="6959600"/>
            <a:ext cx="9779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340000">
            <a:off x="6489700" y="6032500"/>
            <a:ext cx="622300" cy="381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3320000">
            <a:off x="14541500" y="2654300"/>
            <a:ext cx="508000" cy="38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600000">
            <a:off x="14224000" y="4165600"/>
            <a:ext cx="622300" cy="381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102600" y="2933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퀘스트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 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등록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03900" y="22733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퀘스트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신청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5540000">
            <a:off x="13474700" y="6832600"/>
            <a:ext cx="850900" cy="53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760000">
            <a:off x="16116300" y="6261100"/>
            <a:ext cx="749300" cy="495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7048500" y="6146800"/>
            <a:ext cx="2768600" cy="736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366000" y="6286500"/>
            <a:ext cx="2209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보상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(Reward)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5727700" y="5181600"/>
            <a:ext cx="2590800" cy="622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69000" y="53213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큐빗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(Qubit)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2">
            <a:alphaModFix amt="94000"/>
          </a:blip>
          <a:stretch>
            <a:fillRect/>
          </a:stretch>
        </p:blipFill>
        <p:spPr>
          <a:xfrm>
            <a:off x="5740400" y="7188200"/>
            <a:ext cx="2260600" cy="6223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5791200" y="73279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코인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결제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·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환급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3627100" y="3238500"/>
            <a:ext cx="2768600" cy="7366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3944600" y="3238500"/>
            <a:ext cx="2197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사용자</a:t>
            </a:r>
          </a:p>
          <a:p>
            <a:pPr lvl="0" algn="ctr">
              <a:lnSpc>
                <a:spcPct val="112050"/>
              </a:lnSpc>
            </a:pP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(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의뢰자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&amp;</a:t>
            </a:r>
            <a:r>
              <a:rPr lang="ko-KR" sz="2200" b="0" i="0" u="none" strike="noStrike" spc="-200">
                <a:solidFill>
                  <a:srgbClr val="FFFFFF"/>
                </a:solidFill>
                <a:ea typeface="NanumSquareRoundOTF ExtraBold"/>
              </a:rPr>
              <a:t>해결사</a:t>
            </a:r>
            <a:r>
              <a:rPr lang="en-US" sz="2200" b="0" i="0" u="none" strike="noStrike" spc="-200">
                <a:solidFill>
                  <a:srgbClr val="FFFFFF"/>
                </a:solidFill>
                <a:latin typeface="NanumSquareRoundOTF ExtraBold"/>
              </a:rPr>
              <a:t>)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6">
            <a:alphaModFix amt="94000"/>
          </a:blip>
          <a:stretch>
            <a:fillRect/>
          </a:stretch>
        </p:blipFill>
        <p:spPr>
          <a:xfrm>
            <a:off x="15049500" y="2146300"/>
            <a:ext cx="2070100" cy="622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4960600" y="2298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1:1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매칭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 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>
            <a:alphaModFix amt="57000"/>
          </a:blip>
          <a:stretch>
            <a:fillRect/>
          </a:stretch>
        </p:blipFill>
        <p:spPr>
          <a:xfrm>
            <a:off x="14770100" y="4292600"/>
            <a:ext cx="2590800" cy="6223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4770100" y="44196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마이페이지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(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활동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관리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)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13550900" y="5905500"/>
            <a:ext cx="2768600" cy="736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3855700" y="6032500"/>
            <a:ext cx="2222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500" b="0" i="0" u="none" strike="noStrike" spc="-200">
                <a:solidFill>
                  <a:srgbClr val="FFFFFF"/>
                </a:solidFill>
                <a:ea typeface="NanumSquareRoundOTF ExtraBold"/>
              </a:rPr>
              <a:t>서비스</a:t>
            </a:r>
            <a:r>
              <a:rPr lang="en-US" sz="2500" b="0" i="0" u="none" strike="noStrike" spc="-200">
                <a:solidFill>
                  <a:srgbClr val="FFFFFF"/>
                </a:solidFill>
                <a:latin typeface="NanumSquareRoundOTF ExtraBold"/>
              </a:rPr>
              <a:t> (Service)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15201900" y="6845300"/>
            <a:ext cx="2832100" cy="6223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5367000" y="69723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1:1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문의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·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고객센터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4">
            <a:alphaModFix amt="94000"/>
          </a:blip>
          <a:stretch>
            <a:fillRect/>
          </a:stretch>
        </p:blipFill>
        <p:spPr>
          <a:xfrm>
            <a:off x="12903200" y="7594600"/>
            <a:ext cx="2463800" cy="6223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3055600" y="77597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지역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/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카테고리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필터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11417300" y="8559800"/>
            <a:ext cx="2832100" cy="622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-900000">
            <a:off x="14185900" y="8229600"/>
            <a:ext cx="749300" cy="6604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1582400" y="86868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카카오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MAP API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활용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3">
            <a:alphaModFix amt="57000"/>
          </a:blip>
          <a:stretch>
            <a:fillRect/>
          </a:stretch>
        </p:blipFill>
        <p:spPr>
          <a:xfrm>
            <a:off x="7188200" y="8191500"/>
            <a:ext cx="2832100" cy="6223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9300000">
            <a:off x="6350000" y="7950200"/>
            <a:ext cx="850900" cy="533400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7353300" y="8331200"/>
            <a:ext cx="2628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카카오페이</a:t>
            </a:r>
            <a:r>
              <a:rPr lang="en-US" sz="2000" b="0" i="0" u="none" strike="noStrike" spc="-200">
                <a:solidFill>
                  <a:srgbClr val="000000">
                    <a:alpha val="70196"/>
                  </a:srgbClr>
                </a:solidFill>
                <a:latin typeface="NanumSquareRoundOTF Regular"/>
              </a:rPr>
              <a:t> API </a:t>
            </a:r>
            <a:r>
              <a:rPr lang="ko-KR" sz="2000" b="0" i="0" u="none" strike="noStrike" spc="-200">
                <a:solidFill>
                  <a:srgbClr val="000000">
                    <a:alpha val="70196"/>
                  </a:srgbClr>
                </a:solidFill>
                <a:ea typeface="NanumSquareRoundOTF Regular"/>
              </a:rPr>
              <a:t>활용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01.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프로젝트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핵심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키워드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6">
            <a:alphaModFix amt="63000"/>
          </a:blip>
          <a:stretch>
            <a:fillRect/>
          </a:stretch>
        </p:blipFill>
        <p:spPr>
          <a:xfrm>
            <a:off x="647700" y="1473200"/>
            <a:ext cx="63500" cy="7112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041400" y="13716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키워드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41400" y="2362200"/>
            <a:ext cx="72263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사용자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퀘스트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보상</a:t>
            </a:r>
            <a:r>
              <a:rPr lang="en-US" sz="2100" b="1" i="0" u="none" strike="noStrike">
                <a:solidFill>
                  <a:srgbClr val="377C7E">
                    <a:alpha val="50196"/>
                  </a:srgbClr>
                </a:solidFill>
                <a:latin typeface="Pretendard Medium"/>
              </a:rPr>
              <a:t> / </a:t>
            </a:r>
            <a:r>
              <a:rPr lang="ko-KR" sz="2100" b="1" i="0" u="none" strike="noStrike">
                <a:solidFill>
                  <a:srgbClr val="377C7E">
                    <a:alpha val="50196"/>
                  </a:srgbClr>
                </a:solidFill>
                <a:ea typeface="Pretendard Medium"/>
              </a:rPr>
              <a:t>서비스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2CBC80-0D0E-B834-A1FF-449C8EEB5F4C}"/>
              </a:ext>
            </a:extLst>
          </p:cNvPr>
          <p:cNvSpPr txBox="1"/>
          <p:nvPr/>
        </p:nvSpPr>
        <p:spPr>
          <a:xfrm>
            <a:off x="10141026" y="232731"/>
            <a:ext cx="75079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489200"/>
            <a:ext cx="5740400" cy="574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7846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244600" y="39497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1.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의뢰자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(Client) ↔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수행자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(Pro)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간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매칭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50038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1244600" y="51562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2.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큐빗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(Qubit)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토큰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기반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보상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시스템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2103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244600" y="63754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3.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위치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기반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필터링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카테고리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검색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37846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1557000" y="39497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4.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퀘스트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진행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관리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체크리스트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50038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1557000" y="51562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5.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안전한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거래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보장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/1:1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문의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(QUESTIONS)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6210300"/>
            <a:ext cx="5969000" cy="736600"/>
          </a:xfrm>
          <a:prstGeom prst="rect">
            <a:avLst/>
          </a:prstGeom>
          <a:effectLst>
            <a:outerShdw blurRad="14675" dist="67570" dir="2700000">
              <a:srgbClr val="636A8B">
                <a:alpha val="22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6489700" y="3060700"/>
            <a:ext cx="5321300" cy="3632200"/>
          </a:xfrm>
          <a:prstGeom prst="rect">
            <a:avLst/>
          </a:prstGeom>
          <a:effectLst>
            <a:outerShdw dist="55796" dir="2700000">
              <a:srgbClr val="000000">
                <a:alpha val="8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0" y="7429500"/>
            <a:ext cx="5918200" cy="161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557000" y="6375400"/>
            <a:ext cx="5499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6.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확장성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&amp;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운영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편의성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 (</a:t>
            </a:r>
            <a:r>
              <a:rPr lang="ko-KR" sz="2200" b="1" i="0" u="none" strike="noStrike">
                <a:solidFill>
                  <a:srgbClr val="595959"/>
                </a:solidFill>
                <a:ea typeface="Pretendard ExtraLight"/>
              </a:rPr>
              <a:t>관리자</a:t>
            </a:r>
            <a:r>
              <a:rPr lang="en-US" sz="2200" b="1" i="0" u="none" strike="noStrike">
                <a:solidFill>
                  <a:srgbClr val="595959"/>
                </a:solidFill>
                <a:latin typeface="Pretendard ExtraLight"/>
              </a:rPr>
              <a:t>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" y="7467600"/>
            <a:ext cx="15417800" cy="186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02.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서비스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63000"/>
          </a:blip>
          <a:stretch>
            <a:fillRect/>
          </a:stretch>
        </p:blipFill>
        <p:spPr>
          <a:xfrm>
            <a:off x="647700" y="1193800"/>
            <a:ext cx="63500" cy="711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1400" y="10922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주요</a:t>
            </a:r>
            <a:r>
              <a:rPr lang="en-US" sz="4500" b="0" i="0" u="none" strike="noStrike" spc="-10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3B3B3B"/>
                </a:solidFill>
                <a:ea typeface="Pretendard SemiBold"/>
              </a:rPr>
              <a:t>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E94903-4035-15D8-A2D4-48E84B34E327}"/>
              </a:ext>
            </a:extLst>
          </p:cNvPr>
          <p:cNvSpPr txBox="1"/>
          <p:nvPr/>
        </p:nvSpPr>
        <p:spPr>
          <a:xfrm>
            <a:off x="11311569" y="232731"/>
            <a:ext cx="770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dirty="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1CEF33-71DB-214D-6F84-47A86004270C}"/>
              </a:ext>
            </a:extLst>
          </p:cNvPr>
          <p:cNvSpPr txBox="1"/>
          <p:nvPr/>
        </p:nvSpPr>
        <p:spPr>
          <a:xfrm>
            <a:off x="9499294" y="4631904"/>
            <a:ext cx="36433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사진-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gpt</a:t>
            </a:r>
            <a:endParaRPr lang="ko-KR" altLang="en-US" sz="2800">
              <a:solidFill>
                <a:srgbClr val="C00000"/>
              </a:solidFill>
              <a:ea typeface="맑은 고딕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B6B48-1E19-A1CF-2D64-38C7D873585C}"/>
              </a:ext>
            </a:extLst>
          </p:cNvPr>
          <p:cNvSpPr txBox="1"/>
          <p:nvPr/>
        </p:nvSpPr>
        <p:spPr>
          <a:xfrm>
            <a:off x="5761820" y="8237346"/>
            <a:ext cx="3729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ea typeface="맑은 고딕"/>
                <a:cs typeface="Calibri"/>
              </a:rPr>
              <a:t>텍스트-</a:t>
            </a:r>
            <a:r>
              <a:rPr lang="ko-KR" altLang="en-US" sz="2800" err="1">
                <a:solidFill>
                  <a:srgbClr val="C00000"/>
                </a:solidFill>
                <a:ea typeface="맑은 고딕"/>
                <a:cs typeface="Calibri"/>
              </a:rPr>
              <a:t>gpt</a:t>
            </a:r>
            <a:endParaRPr lang="ko-KR" altLang="en-US" sz="280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-342900" y="2311400"/>
            <a:ext cx="18808700" cy="816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5638800"/>
            <a:ext cx="12738100" cy="24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5435600"/>
            <a:ext cx="660400" cy="66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828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5435600"/>
            <a:ext cx="6604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41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6337300" y="5118100"/>
            <a:ext cx="5715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54700" y="3543300"/>
            <a:ext cx="1562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신청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07000" y="4051300"/>
            <a:ext cx="2794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원하는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신청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0" y="5435600"/>
            <a:ext cx="6604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6299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05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0845800" y="5118100"/>
            <a:ext cx="5715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829800" y="2832100"/>
            <a:ext cx="2603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수행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4400" y="3327400"/>
            <a:ext cx="2794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지정된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장소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및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시간에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수행</a:t>
            </a: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*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상황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100" y="5435600"/>
            <a:ext cx="660400" cy="660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000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06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2903200" y="6337300"/>
            <a:ext cx="571500" cy="50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255500" y="6692900"/>
            <a:ext cx="1955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상태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확인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2700" y="7264400"/>
            <a:ext cx="35433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&amp;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마이페이지에서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현재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중인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21927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실시간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가능</a:t>
            </a:r>
          </a:p>
          <a:p>
            <a:pPr lvl="0" algn="ctr">
              <a:lnSpc>
                <a:spcPct val="121927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: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대기중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진행중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→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5435600"/>
            <a:ext cx="660400" cy="660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7574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07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2298700" y="5130800"/>
            <a:ext cx="571500" cy="50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85900" y="2832100"/>
            <a:ext cx="219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회원가입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&amp;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로그인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1100" y="3327400"/>
            <a:ext cx="30734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(Client) / 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(Pro)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사용자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역할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선택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5435600"/>
            <a:ext cx="6604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84201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04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8623300" y="6337300"/>
            <a:ext cx="571500" cy="50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7505700" y="6692900"/>
            <a:ext cx="279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의뢰자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-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해결사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매칭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05700" y="7264400"/>
            <a:ext cx="27940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조건이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맞는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1:1 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매칭되어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수행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준비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5435600"/>
            <a:ext cx="660400" cy="660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076700" y="5473700"/>
            <a:ext cx="97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en-US" sz="3000" b="0" i="0" u="none" strike="noStrike">
                <a:solidFill>
                  <a:srgbClr val="22CC88"/>
                </a:solidFill>
                <a:latin typeface="S-Core Dream 6 Bold"/>
              </a:rPr>
              <a:t>02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4279900" y="6324600"/>
            <a:ext cx="571500" cy="50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3835400" y="6692900"/>
            <a:ext cx="1435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퀘스트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등록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82900" y="7264400"/>
            <a:ext cx="3479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(Client)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요청할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퀘스트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업로드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endParaRPr lang="en-US" sz="1800" b="0" i="0" u="none" strike="noStrike">
              <a:solidFill>
                <a:srgbClr val="383A42"/>
              </a:solidFill>
              <a:latin typeface="S-Core Dream 3 Light"/>
            </a:endParaRPr>
          </a:p>
          <a:p>
            <a:pPr lvl="0" algn="ctr">
              <a:lnSpc>
                <a:spcPct val="103169"/>
              </a:lnSpc>
            </a:pP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요청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항목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장소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시간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,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현상코인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등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상세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정보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입력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14973300" y="5118100"/>
            <a:ext cx="571500" cy="50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211300" y="35433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1927"/>
              </a:lnSpc>
            </a:pP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결과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확인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및</a:t>
            </a:r>
            <a:r>
              <a:rPr lang="en-US" sz="2000" b="0" i="0" u="none" strike="noStrike">
                <a:solidFill>
                  <a:srgbClr val="383A42"/>
                </a:solidFill>
                <a:latin typeface="S-Core Dream 6 Bold"/>
              </a:rPr>
              <a:t> </a:t>
            </a:r>
            <a:r>
              <a:rPr lang="ko-KR" sz="2000" b="0" i="0" u="none" strike="noStrike">
                <a:solidFill>
                  <a:srgbClr val="383A42"/>
                </a:solidFill>
                <a:ea typeface="S-Core Dream 6 Bold"/>
              </a:rPr>
              <a:t>보상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55700" y="4051300"/>
            <a:ext cx="27940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의뢰자가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완료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확인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후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 </a:t>
            </a:r>
          </a:p>
          <a:p>
            <a:pPr lvl="0" algn="ctr">
              <a:lnSpc>
                <a:spcPct val="103169"/>
              </a:lnSpc>
            </a:pP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해결사에게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보상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(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코인</a:t>
            </a:r>
            <a:r>
              <a:rPr lang="en-US" sz="1800" b="0" i="0" u="none" strike="noStrike">
                <a:solidFill>
                  <a:srgbClr val="383A42"/>
                </a:solidFill>
                <a:latin typeface="S-Core Dream 3 Light"/>
              </a:rPr>
              <a:t>) </a:t>
            </a:r>
            <a:r>
              <a:rPr lang="ko-KR" sz="1800" b="0" i="0" u="none" strike="noStrike">
                <a:solidFill>
                  <a:srgbClr val="383A42"/>
                </a:solidFill>
                <a:ea typeface="S-Core Dream 3 Light"/>
              </a:rPr>
              <a:t>지급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-330200" y="850900"/>
            <a:ext cx="19380200" cy="254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20700" y="266700"/>
            <a:ext cx="4051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02. </a:t>
            </a:r>
            <a:r>
              <a:rPr lang="ko-KR" sz="2500" b="0" i="0" u="none" strike="noStrike">
                <a:solidFill>
                  <a:srgbClr val="787878">
                    <a:alpha val="50196"/>
                  </a:srgbClr>
                </a:solidFill>
                <a:ea typeface="Pretendard SemiBold"/>
              </a:rPr>
              <a:t>서비스</a:t>
            </a:r>
            <a:r>
              <a:rPr lang="en-US" sz="2500" b="0" i="0" u="none" strike="noStrike">
                <a:solidFill>
                  <a:srgbClr val="787878">
                    <a:alpha val="50196"/>
                  </a:srgbClr>
                </a:solidFill>
                <a:latin typeface="Pretendard SemiBold"/>
              </a:rPr>
              <a:t> 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alphaModFix amt="63000"/>
          </a:blip>
          <a:stretch>
            <a:fillRect/>
          </a:stretch>
        </p:blipFill>
        <p:spPr>
          <a:xfrm>
            <a:off x="675242" y="1219200"/>
            <a:ext cx="63500" cy="711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3543300"/>
            <a:ext cx="2540000" cy="393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700" y="3556000"/>
            <a:ext cx="2540000" cy="3937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7900" y="2819400"/>
            <a:ext cx="2540000" cy="393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2832100"/>
            <a:ext cx="2540000" cy="393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8000" y="6654800"/>
            <a:ext cx="2540000" cy="393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400" y="6654800"/>
            <a:ext cx="2540000" cy="3937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700" y="6654800"/>
            <a:ext cx="2540000" cy="3937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041400" y="1104900"/>
            <a:ext cx="79502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4500" b="0" i="0" u="none" strike="noStrike" spc="-100" dirty="0">
                <a:solidFill>
                  <a:srgbClr val="3B3B3B"/>
                </a:solidFill>
                <a:latin typeface="Pretendard SemiBold"/>
              </a:rPr>
              <a:t>QLY</a:t>
            </a:r>
            <a:r>
              <a:rPr lang="ko-KR" sz="4500" b="0" i="0" u="none" strike="noStrike" spc="-100" dirty="0">
                <a:solidFill>
                  <a:srgbClr val="3B3B3B"/>
                </a:solidFill>
                <a:ea typeface="Pretendard SemiBold"/>
              </a:rPr>
              <a:t>의</a:t>
            </a:r>
            <a:r>
              <a:rPr lang="en-US" sz="4500" b="0" i="0" u="none" strike="noStrike" spc="-100" dirty="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b="0" i="0" u="none" strike="noStrike" spc="-100" dirty="0">
                <a:solidFill>
                  <a:srgbClr val="3B3B3B"/>
                </a:solidFill>
                <a:ea typeface="Pretendard SemiBold"/>
              </a:rPr>
              <a:t>서비스</a:t>
            </a:r>
            <a:r>
              <a:rPr lang="en-US" sz="4500" b="0" i="0" u="none" strike="noStrike" spc="-100" dirty="0">
                <a:solidFill>
                  <a:srgbClr val="3B3B3B"/>
                </a:solidFill>
                <a:latin typeface="Pretendard SemiBold"/>
              </a:rPr>
              <a:t> </a:t>
            </a:r>
            <a:r>
              <a:rPr lang="ko-KR" sz="4500" spc="-100" dirty="0">
                <a:solidFill>
                  <a:srgbClr val="3B3B3B"/>
                </a:solidFill>
                <a:ea typeface="맑은 고딕"/>
              </a:rPr>
              <a:t>흐름도</a:t>
            </a:r>
            <a:endParaRPr 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758A6B-2538-B74F-8E1E-85559A541830}"/>
              </a:ext>
            </a:extLst>
          </p:cNvPr>
          <p:cNvSpPr txBox="1"/>
          <p:nvPr/>
        </p:nvSpPr>
        <p:spPr>
          <a:xfrm>
            <a:off x="10788267" y="260273"/>
            <a:ext cx="71912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텍스트및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도형 </a:t>
            </a:r>
            <a:r>
              <a:rPr lang="ko-KR" sz="2800" err="1">
                <a:solidFill>
                  <a:srgbClr val="C00000"/>
                </a:solidFill>
                <a:ea typeface="맑은 고딕"/>
                <a:cs typeface="Calibri"/>
              </a:rPr>
              <a:t>미리캔버스</a:t>
            </a:r>
            <a:r>
              <a:rPr lang="ko-KR" sz="2800" dirty="0">
                <a:solidFill>
                  <a:srgbClr val="C00000"/>
                </a:solidFill>
                <a:ea typeface="맑은 고딕"/>
                <a:cs typeface="Calibri"/>
              </a:rPr>
              <a:t> 사용하여 작업​</a:t>
            </a:r>
            <a:endParaRPr lang="ko-KR" altLang="en-US" dirty="0">
              <a:solidFill>
                <a:srgbClr val="C00000"/>
              </a:solidFill>
              <a:ea typeface="맑은 고딕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1495</Words>
  <Application>Microsoft Office PowerPoint</Application>
  <PresentationFormat>사용자 지정</PresentationFormat>
  <Paragraphs>345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성진 김</cp:lastModifiedBy>
  <cp:revision>445</cp:revision>
  <dcterms:created xsi:type="dcterms:W3CDTF">2006-08-16T00:00:00Z</dcterms:created>
  <dcterms:modified xsi:type="dcterms:W3CDTF">2025-07-01T03:29:53Z</dcterms:modified>
  <cp:version/>
</cp:coreProperties>
</file>